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Montserrat ExtraLight"/>
      <p:regular r:id="rId32"/>
      <p:bold r:id="rId33"/>
      <p:italic r:id="rId34"/>
      <p:boldItalic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A72933-4656-48B6-B8B6-84C7407E0DE3}">
  <a:tblStyle styleId="{5FA72933-4656-48B6-B8B6-84C7407E0DE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ExtraLight-bold.fntdata"/><Relationship Id="rId10" Type="http://schemas.openxmlformats.org/officeDocument/2006/relationships/slide" Target="slides/slide5.xml"/><Relationship Id="rId32" Type="http://schemas.openxmlformats.org/officeDocument/2006/relationships/font" Target="fonts/MontserratExtraLight-regular.fntdata"/><Relationship Id="rId13" Type="http://schemas.openxmlformats.org/officeDocument/2006/relationships/slide" Target="slides/slide8.xml"/><Relationship Id="rId35" Type="http://schemas.openxmlformats.org/officeDocument/2006/relationships/font" Target="fonts/MontserratExtraLight-boldItalic.fntdata"/><Relationship Id="rId12" Type="http://schemas.openxmlformats.org/officeDocument/2006/relationships/slide" Target="slides/slide7.xml"/><Relationship Id="rId34" Type="http://schemas.openxmlformats.org/officeDocument/2006/relationships/font" Target="fonts/MontserratExtraLight-italic.fntdata"/><Relationship Id="rId15" Type="http://schemas.openxmlformats.org/officeDocument/2006/relationships/slide" Target="slides/slide10.xml"/><Relationship Id="rId37" Type="http://schemas.openxmlformats.org/officeDocument/2006/relationships/font" Target="fonts/MontserratExtraBold-boldItalic.fntdata"/><Relationship Id="rId14" Type="http://schemas.openxmlformats.org/officeDocument/2006/relationships/slide" Target="slides/slide9.xml"/><Relationship Id="rId36" Type="http://schemas.openxmlformats.org/officeDocument/2006/relationships/font" Target="fonts/Montserrat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 name="Google Shape;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 name="Google Shape;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 name="Google Shape;13;p3"/>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6" name="Google Shape;16;p4"/>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 name="Google Shape;19;p5"/>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20" name="Google Shape;20;p5"/>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 name="Shape 2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researchgate.net/publication/334767695_Small_signal_stability_improvement_of_a_microgrid_by_the_optimized_dynamic_droop_control_method" TargetMode="External"/><Relationship Id="rId4" Type="http://schemas.openxmlformats.org/officeDocument/2006/relationships/hyperlink" Target="https://ieeexplore.ieee.org/document/10000104" TargetMode="External"/><Relationship Id="rId5" Type="http://schemas.openxmlformats.org/officeDocument/2006/relationships/hyperlink" Target="https://ieeexplore.ieee.org/document/5638946" TargetMode="External"/><Relationship Id="rId6" Type="http://schemas.openxmlformats.org/officeDocument/2006/relationships/hyperlink" Target="https://ieeexplore.ieee.org/document/459680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8"/>
          <p:cNvSpPr txBox="1"/>
          <p:nvPr>
            <p:ph type="ctrTitle"/>
          </p:nvPr>
        </p:nvSpPr>
        <p:spPr>
          <a:xfrm>
            <a:off x="2044200" y="1176377"/>
            <a:ext cx="4792200" cy="644700"/>
          </a:xfrm>
          <a:prstGeom prst="rect">
            <a:avLst/>
          </a:prstGeom>
          <a:noFill/>
          <a:ln>
            <a:noFill/>
          </a:ln>
          <a:effectLst>
            <a:outerShdw blurRad="142875" rotWithShape="0" algn="bl" dir="87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sz="1400"/>
              <a:t>IMPROVEMENT OF STABILITY IN INTELLIGENT CONTROLLED MICROGRID USING VIRUTAL SYNCHRONOUS GENERATORS(VSG)</a:t>
            </a:r>
            <a:endParaRPr sz="1400"/>
          </a:p>
        </p:txBody>
      </p:sp>
      <p:sp>
        <p:nvSpPr>
          <p:cNvPr id="29" name="Google Shape;29;p8"/>
          <p:cNvSpPr txBox="1"/>
          <p:nvPr>
            <p:ph idx="1" type="subTitle"/>
          </p:nvPr>
        </p:nvSpPr>
        <p:spPr>
          <a:xfrm>
            <a:off x="2000239" y="3677108"/>
            <a:ext cx="50556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1200"/>
              <a:t>SUBJECTS: Electrical and Electronics</a:t>
            </a:r>
            <a:endParaRPr/>
          </a:p>
          <a:p>
            <a:pPr indent="0" lvl="0" marL="0" rtl="0" algn="ctr">
              <a:lnSpc>
                <a:spcPct val="100000"/>
              </a:lnSpc>
              <a:spcBef>
                <a:spcPts val="0"/>
              </a:spcBef>
              <a:spcAft>
                <a:spcPts val="0"/>
              </a:spcAft>
              <a:buSzPts val="1400"/>
              <a:buNone/>
            </a:pPr>
            <a:r>
              <a:rPr lang="en-US" sz="1200"/>
              <a:t>Engineering and User Interface Design</a:t>
            </a:r>
            <a:endParaRPr sz="1200"/>
          </a:p>
        </p:txBody>
      </p:sp>
      <p:sp>
        <p:nvSpPr>
          <p:cNvPr id="30" name="Google Shape;30;p8"/>
          <p:cNvSpPr txBox="1"/>
          <p:nvPr>
            <p:ph type="ctrTitle"/>
          </p:nvPr>
        </p:nvSpPr>
        <p:spPr>
          <a:xfrm>
            <a:off x="2941650" y="2908685"/>
            <a:ext cx="3260700" cy="464700"/>
          </a:xfrm>
          <a:prstGeom prst="rect">
            <a:avLst/>
          </a:prstGeom>
          <a:noFill/>
          <a:ln>
            <a:noFill/>
          </a:ln>
          <a:effectLst>
            <a:outerShdw blurRad="100013" rotWithShape="0" algn="bl" dir="84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US" sz="1100">
                <a:solidFill>
                  <a:schemeClr val="lt1"/>
                </a:solidFill>
                <a:latin typeface="Montserrat ExtraLight"/>
                <a:ea typeface="Montserrat ExtraLight"/>
                <a:cs typeface="Montserrat ExtraLight"/>
                <a:sym typeface="Montserrat ExtraLight"/>
              </a:rPr>
              <a:t>TEAM MEMBERS:</a:t>
            </a:r>
            <a:br>
              <a:rPr b="0" lang="en-US" sz="1100">
                <a:solidFill>
                  <a:schemeClr val="lt1"/>
                </a:solidFill>
                <a:latin typeface="Montserrat ExtraLight"/>
                <a:ea typeface="Montserrat ExtraLight"/>
                <a:cs typeface="Montserrat ExtraLight"/>
                <a:sym typeface="Montserrat ExtraLight"/>
              </a:rPr>
            </a:br>
            <a:r>
              <a:rPr b="0" lang="en-US" sz="1100">
                <a:solidFill>
                  <a:schemeClr val="lt1"/>
                </a:solidFill>
                <a:latin typeface="Montserrat ExtraLight"/>
                <a:ea typeface="Montserrat ExtraLight"/>
                <a:cs typeface="Montserrat ExtraLight"/>
                <a:sym typeface="Montserrat ExtraLight"/>
              </a:rPr>
              <a:t>AAMITH KISHORE T J- CB.SC.U4AIE24001</a:t>
            </a:r>
            <a:br>
              <a:rPr b="0" lang="en-US" sz="1100">
                <a:solidFill>
                  <a:schemeClr val="lt1"/>
                </a:solidFill>
                <a:latin typeface="Montserrat ExtraLight"/>
                <a:ea typeface="Montserrat ExtraLight"/>
                <a:cs typeface="Montserrat ExtraLight"/>
                <a:sym typeface="Montserrat ExtraLight"/>
              </a:rPr>
            </a:br>
            <a:r>
              <a:rPr b="0" lang="en-US" sz="1100">
                <a:solidFill>
                  <a:schemeClr val="lt1"/>
                </a:solidFill>
                <a:latin typeface="Montserrat ExtraLight"/>
                <a:ea typeface="Montserrat ExtraLight"/>
                <a:cs typeface="Montserrat ExtraLight"/>
                <a:sym typeface="Montserrat ExtraLight"/>
              </a:rPr>
              <a:t>S PADMESH-CB.SC.U4AIE24044</a:t>
            </a:r>
            <a:br>
              <a:rPr b="0" lang="en-US" sz="1100">
                <a:solidFill>
                  <a:schemeClr val="lt1"/>
                </a:solidFill>
                <a:latin typeface="Montserrat ExtraLight"/>
                <a:ea typeface="Montserrat ExtraLight"/>
                <a:cs typeface="Montserrat ExtraLight"/>
                <a:sym typeface="Montserrat ExtraLight"/>
              </a:rPr>
            </a:br>
            <a:r>
              <a:rPr b="0" lang="en-US" sz="1100">
                <a:solidFill>
                  <a:schemeClr val="lt1"/>
                </a:solidFill>
                <a:latin typeface="Montserrat ExtraLight"/>
                <a:ea typeface="Montserrat ExtraLight"/>
                <a:cs typeface="Montserrat ExtraLight"/>
                <a:sym typeface="Montserrat ExtraLight"/>
              </a:rPr>
              <a:t>SRI </a:t>
            </a:r>
            <a:r>
              <a:rPr b="0" lang="en-US" sz="1100">
                <a:latin typeface="Montserrat ExtraLight"/>
                <a:ea typeface="Montserrat ExtraLight"/>
                <a:cs typeface="Montserrat ExtraLight"/>
                <a:sym typeface="Montserrat ExtraLight"/>
              </a:rPr>
              <a:t>KRISHNA</a:t>
            </a:r>
            <a:r>
              <a:rPr b="0" lang="en-US" sz="1100">
                <a:solidFill>
                  <a:schemeClr val="lt1"/>
                </a:solidFill>
                <a:latin typeface="Montserrat ExtraLight"/>
                <a:ea typeface="Montserrat ExtraLight"/>
                <a:cs typeface="Montserrat ExtraLight"/>
                <a:sym typeface="Montserrat ExtraLight"/>
              </a:rPr>
              <a:t>-CB.SC.U4AIE24054</a:t>
            </a:r>
            <a:br>
              <a:rPr b="0" lang="en-US" sz="1100">
                <a:solidFill>
                  <a:schemeClr val="lt1"/>
                </a:solidFill>
                <a:latin typeface="Montserrat ExtraLight"/>
                <a:ea typeface="Montserrat ExtraLight"/>
                <a:cs typeface="Montserrat ExtraLight"/>
                <a:sym typeface="Montserrat ExtraLight"/>
              </a:rPr>
            </a:br>
            <a:r>
              <a:rPr b="0" lang="en-US" sz="1100">
                <a:solidFill>
                  <a:schemeClr val="lt1"/>
                </a:solidFill>
                <a:latin typeface="Montserrat ExtraLight"/>
                <a:ea typeface="Montserrat ExtraLight"/>
                <a:cs typeface="Montserrat ExtraLight"/>
                <a:sym typeface="Montserrat ExtraLight"/>
              </a:rPr>
              <a:t>B.YASWANTH REDDY-CB.SC.U4AIE24061</a:t>
            </a:r>
            <a:br>
              <a:rPr b="0" lang="en-US" sz="1100">
                <a:solidFill>
                  <a:schemeClr val="lt1"/>
                </a:solidFill>
                <a:latin typeface="Montserrat ExtraLight"/>
                <a:ea typeface="Montserrat ExtraLight"/>
                <a:cs typeface="Montserrat ExtraLight"/>
                <a:sym typeface="Montserrat ExtraLight"/>
              </a:rPr>
            </a:br>
            <a:r>
              <a:rPr b="0" lang="en-US" sz="1100">
                <a:solidFill>
                  <a:schemeClr val="lt1"/>
                </a:solidFill>
                <a:latin typeface="Montserrat ExtraLight"/>
                <a:ea typeface="Montserrat ExtraLight"/>
                <a:cs typeface="Montserrat ExtraLight"/>
                <a:sym typeface="Montserrat ExtraLight"/>
              </a:rPr>
              <a:t>RAGAV S-CB.SC.U4AIE24041</a:t>
            </a:r>
            <a:endParaRPr b="0" sz="1100">
              <a:solidFill>
                <a:schemeClr val="lt1"/>
              </a:solidFill>
              <a:latin typeface="Montserrat ExtraLight"/>
              <a:ea typeface="Montserrat ExtraLight"/>
              <a:cs typeface="Montserrat ExtraLight"/>
              <a:sym typeface="Montserrat ExtraLight"/>
            </a:endParaRPr>
          </a:p>
        </p:txBody>
      </p:sp>
      <p:cxnSp>
        <p:nvCxnSpPr>
          <p:cNvPr id="31" name="Google Shape;31;p8"/>
          <p:cNvCxnSpPr/>
          <p:nvPr/>
        </p:nvCxnSpPr>
        <p:spPr>
          <a:xfrm>
            <a:off x="3146539" y="2002465"/>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32" name="Google Shape;32;p8"/>
          <p:cNvPicPr preferRelativeResize="0"/>
          <p:nvPr/>
        </p:nvPicPr>
        <p:blipFill rotWithShape="1">
          <a:blip r:embed="rId3">
            <a:alphaModFix/>
          </a:blip>
          <a:srcRect b="0" l="0" r="0" t="0"/>
          <a:stretch/>
        </p:blipFill>
        <p:spPr>
          <a:xfrm>
            <a:off x="2277202" y="176976"/>
            <a:ext cx="4326196" cy="644700"/>
          </a:xfrm>
          <a:prstGeom prst="rect">
            <a:avLst/>
          </a:prstGeom>
          <a:noFill/>
          <a:ln>
            <a:noFill/>
          </a:ln>
        </p:spPr>
      </p:pic>
      <p:sp>
        <p:nvSpPr>
          <p:cNvPr id="33" name="Google Shape;33;p8"/>
          <p:cNvSpPr txBox="1"/>
          <p:nvPr/>
        </p:nvSpPr>
        <p:spPr>
          <a:xfrm>
            <a:off x="8725754" y="4875433"/>
            <a:ext cx="4182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WHAT IS A MICROGRID AND HOW DOES IT WORK?</a:t>
            </a:r>
            <a:endParaRPr/>
          </a:p>
        </p:txBody>
      </p:sp>
      <p:sp>
        <p:nvSpPr>
          <p:cNvPr id="95" name="Google Shape;95;p17"/>
          <p:cNvSpPr txBox="1"/>
          <p:nvPr>
            <p:ph idx="1" type="body"/>
          </p:nvPr>
        </p:nvSpPr>
        <p:spPr>
          <a:xfrm>
            <a:off x="938499" y="1659275"/>
            <a:ext cx="6729397" cy="2760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US" sz="1200"/>
              <a:t>A microgrid is a</a:t>
            </a:r>
            <a:r>
              <a:rPr b="1" lang="en-US" sz="1200"/>
              <a:t> </a:t>
            </a:r>
            <a:r>
              <a:rPr lang="en-US" sz="1200"/>
              <a:t>group of interconnected loads and distributed energy resources that acts as a single controllable entity with respect to the grid.</a:t>
            </a:r>
            <a:endParaRPr/>
          </a:p>
          <a:p>
            <a:pPr indent="-228600" lvl="0" marL="457200" rtl="0" algn="l">
              <a:lnSpc>
                <a:spcPct val="100000"/>
              </a:lnSpc>
              <a:spcBef>
                <a:spcPts val="0"/>
              </a:spcBef>
              <a:spcAft>
                <a:spcPts val="0"/>
              </a:spcAft>
              <a:buClr>
                <a:schemeClr val="lt1"/>
              </a:buClr>
              <a:buSzPts val="1400"/>
              <a:buNone/>
            </a:pPr>
            <a:r>
              <a:t/>
            </a:r>
            <a:endParaRPr/>
          </a:p>
        </p:txBody>
      </p:sp>
      <p:pic>
        <p:nvPicPr>
          <p:cNvPr id="96" name="Google Shape;96;p17"/>
          <p:cNvPicPr preferRelativeResize="0"/>
          <p:nvPr/>
        </p:nvPicPr>
        <p:blipFill rotWithShape="1">
          <a:blip r:embed="rId3">
            <a:alphaModFix/>
          </a:blip>
          <a:srcRect b="0" l="0" r="0" t="0"/>
          <a:stretch/>
        </p:blipFill>
        <p:spPr>
          <a:xfrm>
            <a:off x="2344574" y="2206100"/>
            <a:ext cx="3917245" cy="2444278"/>
          </a:xfrm>
          <a:prstGeom prst="rect">
            <a:avLst/>
          </a:prstGeom>
          <a:noFill/>
          <a:ln>
            <a:noFill/>
          </a:ln>
        </p:spPr>
      </p:pic>
      <p:sp>
        <p:nvSpPr>
          <p:cNvPr id="97" name="Google Shape;97;p17"/>
          <p:cNvSpPr txBox="1"/>
          <p:nvPr/>
        </p:nvSpPr>
        <p:spPr>
          <a:xfrm>
            <a:off x="8725754" y="4891835"/>
            <a:ext cx="4182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10</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938500" y="445025"/>
            <a:ext cx="6098026"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sz="2400"/>
              <a:t>WHAT IS </a:t>
            </a:r>
            <a:r>
              <a:rPr lang="en-US"/>
              <a:t>VIRTUAL</a:t>
            </a:r>
            <a:r>
              <a:rPr lang="en-US" sz="2400"/>
              <a:t> SYNCHRONOUS GENERATORS(VSG)?</a:t>
            </a:r>
            <a:endParaRPr/>
          </a:p>
        </p:txBody>
      </p:sp>
      <p:sp>
        <p:nvSpPr>
          <p:cNvPr id="103" name="Google Shape;103;p18"/>
          <p:cNvSpPr txBox="1"/>
          <p:nvPr>
            <p:ph idx="1" type="body"/>
          </p:nvPr>
        </p:nvSpPr>
        <p:spPr>
          <a:xfrm>
            <a:off x="938500" y="1659275"/>
            <a:ext cx="6672791" cy="303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US" sz="1200"/>
              <a:t>A Virtual Synchronous Generator (VSG) is a power control technique used in inverter-based energy sources (such as solar panels, wind turbines, or battery storage) to mimic the behavior of a conventional synchronous generator.</a:t>
            </a:r>
            <a:endParaRPr/>
          </a:p>
          <a:p>
            <a:pPr indent="-317500" lvl="0" marL="457200" rtl="0" algn="l">
              <a:lnSpc>
                <a:spcPct val="100000"/>
              </a:lnSpc>
              <a:spcBef>
                <a:spcPts val="0"/>
              </a:spcBef>
              <a:spcAft>
                <a:spcPts val="0"/>
              </a:spcAft>
              <a:buClr>
                <a:schemeClr val="lt1"/>
              </a:buClr>
              <a:buSzPts val="1400"/>
              <a:buChar char="●"/>
            </a:pPr>
            <a:r>
              <a:rPr lang="en-US" sz="1200"/>
              <a:t>The goal of a VSG is to enhance the stability and reliability of power systems by providing inertia and frequency support, similar to traditional rotating generators in power grids.</a:t>
            </a:r>
            <a:endParaRPr/>
          </a:p>
          <a:p>
            <a:pPr indent="-317500" lvl="0" marL="457200" rtl="0" algn="l">
              <a:lnSpc>
                <a:spcPct val="100000"/>
              </a:lnSpc>
              <a:spcBef>
                <a:spcPts val="0"/>
              </a:spcBef>
              <a:spcAft>
                <a:spcPts val="0"/>
              </a:spcAft>
              <a:buClr>
                <a:schemeClr val="lt1"/>
              </a:buClr>
              <a:buSzPts val="1400"/>
              <a:buChar char="●"/>
            </a:pPr>
            <a:r>
              <a:rPr lang="en-US" sz="1200"/>
              <a:t>Features of VSG:</a:t>
            </a:r>
            <a:endParaRPr/>
          </a:p>
          <a:p>
            <a:pPr indent="0" lvl="0" marL="155575" rtl="0" algn="l">
              <a:lnSpc>
                <a:spcPct val="100000"/>
              </a:lnSpc>
              <a:spcBef>
                <a:spcPts val="0"/>
              </a:spcBef>
              <a:spcAft>
                <a:spcPts val="0"/>
              </a:spcAft>
              <a:buSzPts val="1400"/>
              <a:buNone/>
            </a:pPr>
            <a:r>
              <a:t/>
            </a:r>
            <a:endParaRPr sz="1200"/>
          </a:p>
          <a:p>
            <a:pPr indent="0" lvl="0" marL="155575" rtl="0" algn="l">
              <a:lnSpc>
                <a:spcPct val="100000"/>
              </a:lnSpc>
              <a:spcBef>
                <a:spcPts val="0"/>
              </a:spcBef>
              <a:spcAft>
                <a:spcPts val="0"/>
              </a:spcAft>
              <a:buSzPts val="1400"/>
              <a:buNone/>
            </a:pPr>
            <a:r>
              <a:rPr lang="en-US" sz="1200"/>
              <a:t>	1.Emulation of Inertia-It used control algorithms to provide virtual inertia</a:t>
            </a:r>
            <a:endParaRPr/>
          </a:p>
          <a:p>
            <a:pPr indent="0" lvl="0" marL="155575" rtl="0" algn="l">
              <a:lnSpc>
                <a:spcPct val="100000"/>
              </a:lnSpc>
              <a:spcBef>
                <a:spcPts val="0"/>
              </a:spcBef>
              <a:spcAft>
                <a:spcPts val="0"/>
              </a:spcAft>
              <a:buSzPts val="1400"/>
              <a:buNone/>
            </a:pPr>
            <a:r>
              <a:rPr lang="en-US" sz="1200"/>
              <a:t>	2.Frequency and Voltage regulation</a:t>
            </a:r>
            <a:endParaRPr/>
          </a:p>
          <a:p>
            <a:pPr indent="0" lvl="0" marL="155575" rtl="0" algn="l">
              <a:lnSpc>
                <a:spcPct val="100000"/>
              </a:lnSpc>
              <a:spcBef>
                <a:spcPts val="0"/>
              </a:spcBef>
              <a:spcAft>
                <a:spcPts val="0"/>
              </a:spcAft>
              <a:buSzPts val="1400"/>
              <a:buNone/>
            </a:pPr>
            <a:r>
              <a:rPr lang="en-US" sz="1200"/>
              <a:t>	3.Droop control for Load sharing </a:t>
            </a:r>
            <a:endParaRPr sz="1200"/>
          </a:p>
          <a:p>
            <a:pPr indent="-228600" lvl="0" marL="457200" rtl="0" algn="l">
              <a:lnSpc>
                <a:spcPct val="100000"/>
              </a:lnSpc>
              <a:spcBef>
                <a:spcPts val="0"/>
              </a:spcBef>
              <a:spcAft>
                <a:spcPts val="0"/>
              </a:spcAft>
              <a:buClr>
                <a:schemeClr val="lt1"/>
              </a:buClr>
              <a:buSzPts val="1400"/>
              <a:buNone/>
            </a:pPr>
            <a:r>
              <a:t/>
            </a:r>
            <a:endParaRPr sz="1200"/>
          </a:p>
        </p:txBody>
      </p:sp>
      <p:sp>
        <p:nvSpPr>
          <p:cNvPr id="104" name="Google Shape;104;p18"/>
          <p:cNvSpPr txBox="1"/>
          <p:nvPr/>
        </p:nvSpPr>
        <p:spPr>
          <a:xfrm>
            <a:off x="8758558" y="4891835"/>
            <a:ext cx="3854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938500" y="445025"/>
            <a:ext cx="7691694"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sz="1800"/>
              <a:t>DIFFERENCE BETWEEN TRADITIONAL SYNCHRONOUS GENERATORS AND </a:t>
            </a:r>
            <a:r>
              <a:rPr lang="en-US" sz="1800"/>
              <a:t>VIRTUAL</a:t>
            </a:r>
            <a:r>
              <a:rPr lang="en-US" sz="1800"/>
              <a:t> SYNCHRONOUS GENERATORS</a:t>
            </a:r>
            <a:endParaRPr/>
          </a:p>
        </p:txBody>
      </p:sp>
      <p:sp>
        <p:nvSpPr>
          <p:cNvPr id="110" name="Google Shape;110;p19"/>
          <p:cNvSpPr txBox="1"/>
          <p:nvPr>
            <p:ph idx="1" type="body"/>
          </p:nvPr>
        </p:nvSpPr>
        <p:spPr>
          <a:xfrm>
            <a:off x="938500" y="1659275"/>
            <a:ext cx="3633500" cy="2760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US"/>
              <a:t>A physical rotating machine with a rotor and stator, where mechanical energy is converted to electrical energy.</a:t>
            </a:r>
            <a:endParaRPr/>
          </a:p>
          <a:p>
            <a:pPr indent="-317500" lvl="0" marL="457200" rtl="0" algn="l">
              <a:lnSpc>
                <a:spcPct val="100000"/>
              </a:lnSpc>
              <a:spcBef>
                <a:spcPts val="0"/>
              </a:spcBef>
              <a:spcAft>
                <a:spcPts val="0"/>
              </a:spcAft>
              <a:buClr>
                <a:schemeClr val="lt1"/>
              </a:buClr>
              <a:buSzPts val="1400"/>
              <a:buChar char="●"/>
            </a:pPr>
            <a:r>
              <a:rPr lang="en-US"/>
              <a:t>Traditional generators contribute directly to grid stability with their inertia</a:t>
            </a:r>
            <a:endParaRPr/>
          </a:p>
          <a:p>
            <a:pPr indent="-317500" lvl="0" marL="457200" rtl="0" algn="l">
              <a:lnSpc>
                <a:spcPct val="100000"/>
              </a:lnSpc>
              <a:spcBef>
                <a:spcPts val="0"/>
              </a:spcBef>
              <a:spcAft>
                <a:spcPts val="0"/>
              </a:spcAft>
              <a:buClr>
                <a:schemeClr val="lt1"/>
              </a:buClr>
              <a:buSzPts val="1400"/>
              <a:buChar char="●"/>
            </a:pPr>
            <a:r>
              <a:rPr lang="en-US"/>
              <a:t>Frequency and voltage are regulated by the physical dynamics of the rotor and excitation system</a:t>
            </a:r>
            <a:endParaRPr/>
          </a:p>
          <a:p>
            <a:pPr indent="-228600" lvl="0" marL="457200" rtl="0" algn="l">
              <a:lnSpc>
                <a:spcPct val="100000"/>
              </a:lnSpc>
              <a:spcBef>
                <a:spcPts val="0"/>
              </a:spcBef>
              <a:spcAft>
                <a:spcPts val="0"/>
              </a:spcAft>
              <a:buClr>
                <a:schemeClr val="lt1"/>
              </a:buClr>
              <a:buSzPts val="1400"/>
              <a:buNone/>
            </a:pPr>
            <a:r>
              <a:t/>
            </a:r>
            <a:endParaRPr sz="1000"/>
          </a:p>
        </p:txBody>
      </p:sp>
      <p:sp>
        <p:nvSpPr>
          <p:cNvPr id="111" name="Google Shape;111;p19"/>
          <p:cNvSpPr txBox="1"/>
          <p:nvPr>
            <p:ph idx="2" type="body"/>
          </p:nvPr>
        </p:nvSpPr>
        <p:spPr>
          <a:xfrm>
            <a:off x="4590925" y="1659275"/>
            <a:ext cx="3633500" cy="2760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US"/>
              <a:t>VSGs rely on control algorithms to simulate the behavior of these parts.</a:t>
            </a:r>
            <a:endParaRPr/>
          </a:p>
          <a:p>
            <a:pPr indent="-317500" lvl="0" marL="457200" rtl="0" algn="l">
              <a:lnSpc>
                <a:spcPct val="100000"/>
              </a:lnSpc>
              <a:spcBef>
                <a:spcPts val="0"/>
              </a:spcBef>
              <a:spcAft>
                <a:spcPts val="0"/>
              </a:spcAft>
              <a:buClr>
                <a:schemeClr val="lt1"/>
              </a:buClr>
              <a:buSzPts val="1400"/>
              <a:buChar char="●"/>
            </a:pPr>
            <a:r>
              <a:rPr lang="en-US"/>
              <a:t>VSGs rely on their virtual inertia (simulated through control systems) to provide similar stability</a:t>
            </a:r>
            <a:r>
              <a:rPr lang="en-US" sz="1100"/>
              <a:t>.</a:t>
            </a:r>
            <a:endParaRPr/>
          </a:p>
          <a:p>
            <a:pPr indent="-317500" lvl="0" marL="457200" rtl="0" algn="l">
              <a:lnSpc>
                <a:spcPct val="100000"/>
              </a:lnSpc>
              <a:spcBef>
                <a:spcPts val="0"/>
              </a:spcBef>
              <a:spcAft>
                <a:spcPts val="0"/>
              </a:spcAft>
              <a:buClr>
                <a:schemeClr val="lt1"/>
              </a:buClr>
              <a:buSzPts val="1400"/>
              <a:buChar char="●"/>
            </a:pPr>
            <a:r>
              <a:rPr lang="en-US"/>
              <a:t>Frequency and voltage are regulated using control algorithms that mimic the dynamics of a synchronous machine.</a:t>
            </a:r>
            <a:endParaRPr sz="1100"/>
          </a:p>
        </p:txBody>
      </p:sp>
      <p:sp>
        <p:nvSpPr>
          <p:cNvPr id="112" name="Google Shape;112;p19"/>
          <p:cNvSpPr txBox="1"/>
          <p:nvPr/>
        </p:nvSpPr>
        <p:spPr>
          <a:xfrm>
            <a:off x="8746257" y="4879534"/>
            <a:ext cx="3977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12</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BLOCK DIAGRAM</a:t>
            </a:r>
            <a:endParaRPr/>
          </a:p>
        </p:txBody>
      </p:sp>
      <p:pic>
        <p:nvPicPr>
          <p:cNvPr id="118" name="Google Shape;118;p20"/>
          <p:cNvPicPr preferRelativeResize="0"/>
          <p:nvPr/>
        </p:nvPicPr>
        <p:blipFill rotWithShape="1">
          <a:blip r:embed="rId3">
            <a:alphaModFix/>
          </a:blip>
          <a:srcRect b="0" l="0" r="0" t="0"/>
          <a:stretch/>
        </p:blipFill>
        <p:spPr>
          <a:xfrm>
            <a:off x="1047357" y="1251443"/>
            <a:ext cx="6106257" cy="3501943"/>
          </a:xfrm>
          <a:prstGeom prst="rect">
            <a:avLst/>
          </a:prstGeom>
          <a:noFill/>
          <a:ln>
            <a:noFill/>
          </a:ln>
        </p:spPr>
      </p:pic>
      <p:sp>
        <p:nvSpPr>
          <p:cNvPr id="119" name="Google Shape;119;p20"/>
          <p:cNvSpPr txBox="1"/>
          <p:nvPr/>
        </p:nvSpPr>
        <p:spPr>
          <a:xfrm>
            <a:off x="8746257" y="4850830"/>
            <a:ext cx="3977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13</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938499" y="445025"/>
            <a:ext cx="6415890" cy="69144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WHAT IS DROOP CONTROL AND HOW DOES IT WORK?</a:t>
            </a:r>
            <a:endParaRPr/>
          </a:p>
        </p:txBody>
      </p:sp>
      <p:sp>
        <p:nvSpPr>
          <p:cNvPr id="125" name="Google Shape;125;p21"/>
          <p:cNvSpPr txBox="1"/>
          <p:nvPr>
            <p:ph idx="1" type="body"/>
          </p:nvPr>
        </p:nvSpPr>
        <p:spPr>
          <a:xfrm>
            <a:off x="938499" y="1367246"/>
            <a:ext cx="6637957" cy="3366438"/>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US" sz="1200"/>
              <a:t>Droop control in a microgrid is a way of adjusting the output of power sources (like generators or inverters) to share the load evenly without needing communication between them.</a:t>
            </a:r>
            <a:endParaRPr/>
          </a:p>
          <a:p>
            <a:pPr indent="-228600" lvl="0" marL="457200" rtl="0" algn="l">
              <a:lnSpc>
                <a:spcPct val="100000"/>
              </a:lnSpc>
              <a:spcBef>
                <a:spcPts val="0"/>
              </a:spcBef>
              <a:spcAft>
                <a:spcPts val="0"/>
              </a:spcAft>
              <a:buClr>
                <a:schemeClr val="lt1"/>
              </a:buClr>
              <a:buSzPts val="1400"/>
              <a:buNone/>
            </a:pPr>
            <a:r>
              <a:t/>
            </a:r>
            <a:endParaRPr sz="1200"/>
          </a:p>
          <a:p>
            <a:pPr indent="-317500" lvl="0" marL="457200" rtl="0" algn="l">
              <a:lnSpc>
                <a:spcPct val="100000"/>
              </a:lnSpc>
              <a:spcBef>
                <a:spcPts val="0"/>
              </a:spcBef>
              <a:spcAft>
                <a:spcPts val="0"/>
              </a:spcAft>
              <a:buClr>
                <a:schemeClr val="lt1"/>
              </a:buClr>
              <a:buSzPts val="1400"/>
              <a:buChar char="●"/>
            </a:pPr>
            <a:r>
              <a:rPr lang="en-US" sz="1200"/>
              <a:t>To understand its working let’s consider an example,</a:t>
            </a:r>
            <a:endParaRPr/>
          </a:p>
          <a:p>
            <a:pPr indent="-228600" lvl="0" marL="457200" rtl="0" algn="l">
              <a:lnSpc>
                <a:spcPct val="100000"/>
              </a:lnSpc>
              <a:spcBef>
                <a:spcPts val="0"/>
              </a:spcBef>
              <a:spcAft>
                <a:spcPts val="0"/>
              </a:spcAft>
              <a:buClr>
                <a:schemeClr val="lt1"/>
              </a:buClr>
              <a:buSzPts val="1400"/>
              <a:buNone/>
            </a:pPr>
            <a:r>
              <a:t/>
            </a:r>
            <a:endParaRPr sz="1200"/>
          </a:p>
          <a:p>
            <a:pPr indent="-228600" lvl="0" marL="457200" rtl="0" algn="l">
              <a:lnSpc>
                <a:spcPct val="100000"/>
              </a:lnSpc>
              <a:spcBef>
                <a:spcPts val="0"/>
              </a:spcBef>
              <a:spcAft>
                <a:spcPts val="0"/>
              </a:spcAft>
              <a:buClr>
                <a:schemeClr val="lt1"/>
              </a:buClr>
              <a:buSzPts val="1400"/>
              <a:buNone/>
            </a:pPr>
            <a:r>
              <a:t/>
            </a:r>
            <a:endParaRPr sz="1200"/>
          </a:p>
        </p:txBody>
      </p:sp>
      <p:pic>
        <p:nvPicPr>
          <p:cNvPr id="126" name="Google Shape;126;p21"/>
          <p:cNvPicPr preferRelativeResize="0"/>
          <p:nvPr/>
        </p:nvPicPr>
        <p:blipFill rotWithShape="1">
          <a:blip r:embed="rId3">
            <a:alphaModFix/>
          </a:blip>
          <a:srcRect b="0" l="0" r="0" t="0"/>
          <a:stretch/>
        </p:blipFill>
        <p:spPr>
          <a:xfrm>
            <a:off x="1972490" y="2571750"/>
            <a:ext cx="2919347" cy="1955655"/>
          </a:xfrm>
          <a:prstGeom prst="rect">
            <a:avLst/>
          </a:prstGeom>
          <a:noFill/>
          <a:ln>
            <a:noFill/>
          </a:ln>
        </p:spPr>
      </p:pic>
      <p:pic>
        <p:nvPicPr>
          <p:cNvPr id="127" name="Google Shape;127;p21"/>
          <p:cNvPicPr preferRelativeResize="0"/>
          <p:nvPr/>
        </p:nvPicPr>
        <p:blipFill rotWithShape="1">
          <a:blip r:embed="rId4">
            <a:alphaModFix/>
          </a:blip>
          <a:srcRect b="0" l="0" r="0" t="0"/>
          <a:stretch/>
        </p:blipFill>
        <p:spPr>
          <a:xfrm>
            <a:off x="6183636" y="2329030"/>
            <a:ext cx="1845117" cy="2635431"/>
          </a:xfrm>
          <a:prstGeom prst="rect">
            <a:avLst/>
          </a:prstGeom>
          <a:noFill/>
          <a:ln>
            <a:noFill/>
          </a:ln>
        </p:spPr>
      </p:pic>
      <p:sp>
        <p:nvSpPr>
          <p:cNvPr id="128" name="Google Shape;128;p21"/>
          <p:cNvSpPr txBox="1"/>
          <p:nvPr/>
        </p:nvSpPr>
        <p:spPr>
          <a:xfrm>
            <a:off x="8750357" y="4879534"/>
            <a:ext cx="3936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14</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Example</a:t>
            </a:r>
            <a:endParaRPr/>
          </a:p>
        </p:txBody>
      </p:sp>
      <p:pic>
        <p:nvPicPr>
          <p:cNvPr id="134" name="Google Shape;134;p22"/>
          <p:cNvPicPr preferRelativeResize="0"/>
          <p:nvPr/>
        </p:nvPicPr>
        <p:blipFill rotWithShape="1">
          <a:blip r:embed="rId3">
            <a:alphaModFix/>
          </a:blip>
          <a:srcRect b="0" l="0" r="0" t="0"/>
          <a:stretch/>
        </p:blipFill>
        <p:spPr>
          <a:xfrm>
            <a:off x="127518" y="1663292"/>
            <a:ext cx="1845117" cy="2974178"/>
          </a:xfrm>
          <a:prstGeom prst="rect">
            <a:avLst/>
          </a:prstGeom>
          <a:noFill/>
          <a:ln>
            <a:noFill/>
          </a:ln>
        </p:spPr>
      </p:pic>
      <p:pic>
        <p:nvPicPr>
          <p:cNvPr id="135" name="Google Shape;135;p22"/>
          <p:cNvPicPr preferRelativeResize="0"/>
          <p:nvPr/>
        </p:nvPicPr>
        <p:blipFill rotWithShape="1">
          <a:blip r:embed="rId4">
            <a:alphaModFix/>
          </a:blip>
          <a:srcRect b="0" l="0" r="0" t="0"/>
          <a:stretch/>
        </p:blipFill>
        <p:spPr>
          <a:xfrm>
            <a:off x="2412418" y="1628434"/>
            <a:ext cx="4028400" cy="3043893"/>
          </a:xfrm>
          <a:prstGeom prst="rect">
            <a:avLst/>
          </a:prstGeom>
          <a:noFill/>
          <a:ln>
            <a:noFill/>
          </a:ln>
        </p:spPr>
      </p:pic>
      <p:pic>
        <p:nvPicPr>
          <p:cNvPr id="136" name="Google Shape;136;p22"/>
          <p:cNvPicPr preferRelativeResize="0"/>
          <p:nvPr/>
        </p:nvPicPr>
        <p:blipFill rotWithShape="1">
          <a:blip r:embed="rId5">
            <a:alphaModFix/>
          </a:blip>
          <a:srcRect b="0" l="0" r="0" t="0"/>
          <a:stretch/>
        </p:blipFill>
        <p:spPr>
          <a:xfrm>
            <a:off x="6880601" y="1624058"/>
            <a:ext cx="1914230" cy="3013412"/>
          </a:xfrm>
          <a:prstGeom prst="rect">
            <a:avLst/>
          </a:prstGeom>
          <a:noFill/>
          <a:ln>
            <a:noFill/>
          </a:ln>
        </p:spPr>
      </p:pic>
      <p:cxnSp>
        <p:nvCxnSpPr>
          <p:cNvPr id="137" name="Google Shape;137;p22"/>
          <p:cNvCxnSpPr/>
          <p:nvPr/>
        </p:nvCxnSpPr>
        <p:spPr>
          <a:xfrm rot="10800000">
            <a:off x="5908766" y="1314994"/>
            <a:ext cx="0" cy="1256756"/>
          </a:xfrm>
          <a:prstGeom prst="straightConnector1">
            <a:avLst/>
          </a:prstGeom>
          <a:noFill/>
          <a:ln cap="flat" cmpd="sng" w="9525">
            <a:solidFill>
              <a:srgbClr val="FDA739"/>
            </a:solidFill>
            <a:prstDash val="solid"/>
            <a:round/>
            <a:headEnd len="sm" w="sm" type="none"/>
            <a:tailEnd len="med" w="med" type="triangle"/>
          </a:ln>
        </p:spPr>
      </p:cxnSp>
      <p:sp>
        <p:nvSpPr>
          <p:cNvPr id="138" name="Google Shape;138;p22"/>
          <p:cNvSpPr/>
          <p:nvPr/>
        </p:nvSpPr>
        <p:spPr>
          <a:xfrm>
            <a:off x="5268686" y="613954"/>
            <a:ext cx="1306282" cy="701040"/>
          </a:xfrm>
          <a:prstGeom prst="rect">
            <a:avLst/>
          </a:prstGeom>
          <a:solidFill>
            <a:schemeClr val="accent1"/>
          </a:solidFill>
          <a:ln cap="flat" cmpd="sng" w="25400">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DROOP CONTROLER</a:t>
            </a:r>
            <a:endParaRPr b="0" i="0" sz="1400" u="none" cap="none" strike="noStrike">
              <a:solidFill>
                <a:schemeClr val="lt1"/>
              </a:solidFill>
              <a:latin typeface="Arial"/>
              <a:ea typeface="Arial"/>
              <a:cs typeface="Arial"/>
              <a:sym typeface="Arial"/>
            </a:endParaRPr>
          </a:p>
        </p:txBody>
      </p:sp>
      <p:sp>
        <p:nvSpPr>
          <p:cNvPr id="139" name="Google Shape;139;p22"/>
          <p:cNvSpPr txBox="1"/>
          <p:nvPr/>
        </p:nvSpPr>
        <p:spPr>
          <a:xfrm>
            <a:off x="8733955" y="4883634"/>
            <a:ext cx="4100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15</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938499" y="445025"/>
            <a:ext cx="4687237"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CONTROL LOOPS IN VSG</a:t>
            </a:r>
            <a:endParaRPr/>
          </a:p>
        </p:txBody>
      </p:sp>
      <p:sp>
        <p:nvSpPr>
          <p:cNvPr id="145" name="Google Shape;145;p23"/>
          <p:cNvSpPr txBox="1"/>
          <p:nvPr>
            <p:ph idx="1" type="body"/>
          </p:nvPr>
        </p:nvSpPr>
        <p:spPr>
          <a:xfrm>
            <a:off x="938500" y="1031966"/>
            <a:ext cx="3186900" cy="3388209"/>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US" sz="1100"/>
              <a:t>Active Power (P) control loop:</a:t>
            </a:r>
            <a:endParaRPr/>
          </a:p>
          <a:p>
            <a:pPr indent="-317500" lvl="0" marL="457200" rtl="0" algn="l">
              <a:lnSpc>
                <a:spcPct val="100000"/>
              </a:lnSpc>
              <a:spcBef>
                <a:spcPts val="0"/>
              </a:spcBef>
              <a:spcAft>
                <a:spcPts val="0"/>
              </a:spcAft>
              <a:buClr>
                <a:schemeClr val="lt1"/>
              </a:buClr>
              <a:buSzPts val="1400"/>
              <a:buChar char="●"/>
            </a:pPr>
            <a:r>
              <a:rPr lang="en-US" sz="900"/>
              <a:t>The active power control loop regulates the amount of real power (measured in watts, W) that a generator or inverter supplies to the microgrid.It plays a key role in maintaining  the frequency stability.</a:t>
            </a:r>
            <a:endParaRPr/>
          </a:p>
          <a:p>
            <a:pPr indent="-317500" lvl="0" marL="457200" rtl="0" algn="l">
              <a:lnSpc>
                <a:spcPct val="100000"/>
              </a:lnSpc>
              <a:spcBef>
                <a:spcPts val="0"/>
              </a:spcBef>
              <a:spcAft>
                <a:spcPts val="0"/>
              </a:spcAft>
              <a:buClr>
                <a:schemeClr val="lt1"/>
              </a:buClr>
              <a:buSzPts val="1400"/>
              <a:buChar char="●"/>
            </a:pPr>
            <a:r>
              <a:rPr lang="en-US" sz="900">
                <a:solidFill>
                  <a:srgbClr val="C00000"/>
                </a:solidFill>
              </a:rPr>
              <a:t>HOW DOES IT WORK?</a:t>
            </a:r>
            <a:endParaRPr/>
          </a:p>
          <a:p>
            <a:pPr indent="-317500" lvl="0" marL="457200" rtl="0" algn="l">
              <a:lnSpc>
                <a:spcPct val="100000"/>
              </a:lnSpc>
              <a:spcBef>
                <a:spcPts val="0"/>
              </a:spcBef>
              <a:spcAft>
                <a:spcPts val="0"/>
              </a:spcAft>
              <a:buClr>
                <a:schemeClr val="lt1"/>
              </a:buClr>
              <a:buSzPts val="1400"/>
              <a:buChar char="●"/>
            </a:pPr>
            <a:r>
              <a:rPr lang="en-US" sz="900">
                <a:solidFill>
                  <a:schemeClr val="dk2"/>
                </a:solidFill>
              </a:rPr>
              <a:t>1.</a:t>
            </a:r>
            <a:r>
              <a:rPr lang="en-US" sz="900"/>
              <a:t> POWER REFERENCE INPUT- It gets the active power setpoint  from the Microgrid energy management system.</a:t>
            </a:r>
            <a:endParaRPr/>
          </a:p>
          <a:p>
            <a:pPr indent="-317500" lvl="0" marL="457200" rtl="0" algn="l">
              <a:lnSpc>
                <a:spcPct val="100000"/>
              </a:lnSpc>
              <a:spcBef>
                <a:spcPts val="0"/>
              </a:spcBef>
              <a:spcAft>
                <a:spcPts val="0"/>
              </a:spcAft>
              <a:buClr>
                <a:schemeClr val="lt1"/>
              </a:buClr>
              <a:buSzPts val="1400"/>
              <a:buChar char="●"/>
            </a:pPr>
            <a:r>
              <a:rPr lang="en-US" sz="900">
                <a:solidFill>
                  <a:schemeClr val="dk2"/>
                </a:solidFill>
              </a:rPr>
              <a:t>2.</a:t>
            </a:r>
            <a:r>
              <a:rPr lang="en-US" sz="900"/>
              <a:t> Measurement &amp; Comparison- The actual active power output is measured with the setpoint.</a:t>
            </a:r>
            <a:endParaRPr/>
          </a:p>
          <a:p>
            <a:pPr indent="-317500" lvl="0" marL="457200" rtl="0" algn="l">
              <a:lnSpc>
                <a:spcPct val="100000"/>
              </a:lnSpc>
              <a:spcBef>
                <a:spcPts val="0"/>
              </a:spcBef>
              <a:spcAft>
                <a:spcPts val="0"/>
              </a:spcAft>
              <a:buClr>
                <a:schemeClr val="lt1"/>
              </a:buClr>
              <a:buSzPts val="1400"/>
              <a:buChar char="●"/>
            </a:pPr>
            <a:r>
              <a:rPr lang="en-US" sz="900">
                <a:solidFill>
                  <a:schemeClr val="dk2"/>
                </a:solidFill>
              </a:rPr>
              <a:t>3.</a:t>
            </a:r>
            <a:r>
              <a:rPr lang="en-US" sz="900"/>
              <a:t> Control Action-The droop control mechanism adjusts the power output to match the reference.</a:t>
            </a:r>
            <a:endParaRPr/>
          </a:p>
          <a:p>
            <a:pPr indent="-317500" lvl="0" marL="457200" rtl="0" algn="l">
              <a:lnSpc>
                <a:spcPct val="100000"/>
              </a:lnSpc>
              <a:spcBef>
                <a:spcPts val="0"/>
              </a:spcBef>
              <a:spcAft>
                <a:spcPts val="0"/>
              </a:spcAft>
              <a:buClr>
                <a:schemeClr val="lt1"/>
              </a:buClr>
              <a:buSzPts val="1400"/>
              <a:buChar char="●"/>
            </a:pPr>
            <a:r>
              <a:rPr lang="en-US" sz="900">
                <a:solidFill>
                  <a:schemeClr val="dk2"/>
                </a:solidFill>
              </a:rPr>
              <a:t>4.</a:t>
            </a:r>
            <a:r>
              <a:rPr lang="en-US" sz="900"/>
              <a:t> Frequency Regulation- Since active power and frequency are closely related, this loop helps in maintaining grid frequency.</a:t>
            </a:r>
            <a:endParaRPr sz="900">
              <a:solidFill>
                <a:schemeClr val="dk2"/>
              </a:solidFill>
            </a:endParaRPr>
          </a:p>
          <a:p>
            <a:pPr indent="-228600" lvl="0" marL="457200" rtl="0" algn="l">
              <a:lnSpc>
                <a:spcPct val="100000"/>
              </a:lnSpc>
              <a:spcBef>
                <a:spcPts val="0"/>
              </a:spcBef>
              <a:spcAft>
                <a:spcPts val="0"/>
              </a:spcAft>
              <a:buClr>
                <a:schemeClr val="lt1"/>
              </a:buClr>
              <a:buSzPts val="1400"/>
              <a:buNone/>
            </a:pPr>
            <a:r>
              <a:t/>
            </a:r>
            <a:endParaRPr sz="1000"/>
          </a:p>
        </p:txBody>
      </p:sp>
      <p:sp>
        <p:nvSpPr>
          <p:cNvPr id="146" name="Google Shape;146;p23"/>
          <p:cNvSpPr txBox="1"/>
          <p:nvPr>
            <p:ph idx="2" type="body"/>
          </p:nvPr>
        </p:nvSpPr>
        <p:spPr>
          <a:xfrm>
            <a:off x="5037525" y="1031966"/>
            <a:ext cx="3186900" cy="3875314"/>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US" sz="1100"/>
              <a:t>Reactive Power (Q) Control Loop</a:t>
            </a:r>
            <a:endParaRPr/>
          </a:p>
          <a:p>
            <a:pPr indent="-317500" lvl="0" marL="457200" rtl="0" algn="l">
              <a:lnSpc>
                <a:spcPct val="100000"/>
              </a:lnSpc>
              <a:spcBef>
                <a:spcPts val="0"/>
              </a:spcBef>
              <a:spcAft>
                <a:spcPts val="0"/>
              </a:spcAft>
              <a:buClr>
                <a:schemeClr val="lt1"/>
              </a:buClr>
              <a:buSzPts val="1400"/>
              <a:buChar char="●"/>
            </a:pPr>
            <a:r>
              <a:rPr lang="en-US" sz="900"/>
              <a:t>The reactive power control loop manages reactive power (Q) which is responsible for voltage regulation in the microgrid.</a:t>
            </a:r>
            <a:endParaRPr/>
          </a:p>
          <a:p>
            <a:pPr indent="-317500" lvl="0" marL="457200" rtl="0" algn="l">
              <a:lnSpc>
                <a:spcPct val="100000"/>
              </a:lnSpc>
              <a:spcBef>
                <a:spcPts val="0"/>
              </a:spcBef>
              <a:spcAft>
                <a:spcPts val="0"/>
              </a:spcAft>
              <a:buClr>
                <a:schemeClr val="lt1"/>
              </a:buClr>
              <a:buSzPts val="1400"/>
              <a:buChar char="●"/>
            </a:pPr>
            <a:r>
              <a:rPr lang="en-US" sz="800">
                <a:solidFill>
                  <a:srgbClr val="C00000"/>
                </a:solidFill>
              </a:rPr>
              <a:t>HOW DOES IT WORK?</a:t>
            </a:r>
            <a:endParaRPr/>
          </a:p>
          <a:p>
            <a:pPr indent="-317500" lvl="0" marL="457200" rtl="0" algn="l">
              <a:lnSpc>
                <a:spcPct val="100000"/>
              </a:lnSpc>
              <a:spcBef>
                <a:spcPts val="0"/>
              </a:spcBef>
              <a:spcAft>
                <a:spcPts val="0"/>
              </a:spcAft>
              <a:buClr>
                <a:schemeClr val="lt1"/>
              </a:buClr>
              <a:buSzPts val="1400"/>
              <a:buChar char="●"/>
            </a:pPr>
            <a:r>
              <a:rPr lang="en-US" sz="800">
                <a:solidFill>
                  <a:srgbClr val="C00000"/>
                </a:solidFill>
              </a:rPr>
              <a:t>1. </a:t>
            </a:r>
            <a:r>
              <a:rPr lang="en-US" sz="800"/>
              <a:t>Power Reference Input- A reference reactive power setpoint is provided by the EMS.</a:t>
            </a:r>
            <a:endParaRPr/>
          </a:p>
          <a:p>
            <a:pPr indent="-317500" lvl="0" marL="457200" rtl="0" algn="l">
              <a:lnSpc>
                <a:spcPct val="100000"/>
              </a:lnSpc>
              <a:spcBef>
                <a:spcPts val="0"/>
              </a:spcBef>
              <a:spcAft>
                <a:spcPts val="0"/>
              </a:spcAft>
              <a:buClr>
                <a:schemeClr val="lt1"/>
              </a:buClr>
              <a:buSzPts val="1400"/>
              <a:buChar char="●"/>
            </a:pPr>
            <a:r>
              <a:rPr lang="en-US" sz="800">
                <a:solidFill>
                  <a:srgbClr val="C00000"/>
                </a:solidFill>
              </a:rPr>
              <a:t>2.</a:t>
            </a:r>
            <a:r>
              <a:rPr lang="en-US" sz="800"/>
              <a:t> Measurement &amp; Comparison- The actual reactive power output is compared with the setpoint.</a:t>
            </a:r>
            <a:endParaRPr/>
          </a:p>
          <a:p>
            <a:pPr indent="-317500" lvl="0" marL="457200" rtl="0" algn="l">
              <a:lnSpc>
                <a:spcPct val="100000"/>
              </a:lnSpc>
              <a:spcBef>
                <a:spcPts val="0"/>
              </a:spcBef>
              <a:spcAft>
                <a:spcPts val="0"/>
              </a:spcAft>
              <a:buClr>
                <a:schemeClr val="lt1"/>
              </a:buClr>
              <a:buSzPts val="1400"/>
              <a:buChar char="●"/>
            </a:pPr>
            <a:r>
              <a:rPr lang="en-US" sz="800">
                <a:solidFill>
                  <a:srgbClr val="C00000"/>
                </a:solidFill>
              </a:rPr>
              <a:t>3.</a:t>
            </a:r>
            <a:r>
              <a:rPr lang="en-US" sz="800"/>
              <a:t> Control Action-The droop control mechanism adjusts the inverter’s reactive power injection/absorption to maintain voltage stability.</a:t>
            </a:r>
            <a:endParaRPr/>
          </a:p>
          <a:p>
            <a:pPr indent="-317500" lvl="0" marL="457200" rtl="0" algn="l">
              <a:lnSpc>
                <a:spcPct val="100000"/>
              </a:lnSpc>
              <a:spcBef>
                <a:spcPts val="0"/>
              </a:spcBef>
              <a:spcAft>
                <a:spcPts val="0"/>
              </a:spcAft>
              <a:buClr>
                <a:schemeClr val="lt1"/>
              </a:buClr>
              <a:buSzPts val="1400"/>
              <a:buChar char="●"/>
            </a:pPr>
            <a:r>
              <a:rPr lang="en-US" sz="800">
                <a:solidFill>
                  <a:srgbClr val="C00000"/>
                </a:solidFill>
              </a:rPr>
              <a:t>4.</a:t>
            </a:r>
            <a:r>
              <a:rPr b="1" lang="en-US" sz="800"/>
              <a:t> </a:t>
            </a:r>
            <a:r>
              <a:rPr lang="en-US" sz="800"/>
              <a:t>Voltage Regulation: Since reactive power and voltage are closely related, this loop stabilizes the microgrid voltage.</a:t>
            </a:r>
            <a:endParaRPr sz="800">
              <a:solidFill>
                <a:srgbClr val="C00000"/>
              </a:solidFill>
            </a:endParaRPr>
          </a:p>
          <a:p>
            <a:pPr indent="-228600" lvl="0" marL="457200" rtl="0" algn="l">
              <a:lnSpc>
                <a:spcPct val="100000"/>
              </a:lnSpc>
              <a:spcBef>
                <a:spcPts val="0"/>
              </a:spcBef>
              <a:spcAft>
                <a:spcPts val="0"/>
              </a:spcAft>
              <a:buClr>
                <a:schemeClr val="lt1"/>
              </a:buClr>
              <a:buSzPts val="1400"/>
              <a:buNone/>
            </a:pPr>
            <a:r>
              <a:t/>
            </a:r>
            <a:endParaRPr sz="900"/>
          </a:p>
        </p:txBody>
      </p:sp>
      <p:sp>
        <p:nvSpPr>
          <p:cNvPr id="147" name="Google Shape;147;p23"/>
          <p:cNvSpPr txBox="1"/>
          <p:nvPr/>
        </p:nvSpPr>
        <p:spPr>
          <a:xfrm>
            <a:off x="8733955" y="4907280"/>
            <a:ext cx="4025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16</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METHODOLOGY</a:t>
            </a:r>
            <a:endParaRPr/>
          </a:p>
        </p:txBody>
      </p:sp>
      <p:sp>
        <p:nvSpPr>
          <p:cNvPr id="153" name="Google Shape;153;p24"/>
          <p:cNvSpPr txBox="1"/>
          <p:nvPr>
            <p:ph idx="1" type="body"/>
          </p:nvPr>
        </p:nvSpPr>
        <p:spPr>
          <a:xfrm>
            <a:off x="569294" y="1096605"/>
            <a:ext cx="8005411" cy="335803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US" sz="1100"/>
              <a:t>Modelling and design of Microgrid-Defining the microgrid structure for renewable structures, energy storage and loads. The microgrid with operate in both grid and island mode depending on the external power source availability.</a:t>
            </a:r>
            <a:endParaRPr/>
          </a:p>
          <a:p>
            <a:pPr indent="-317500" lvl="0" marL="457200" rtl="0" algn="l">
              <a:lnSpc>
                <a:spcPct val="100000"/>
              </a:lnSpc>
              <a:spcBef>
                <a:spcPts val="0"/>
              </a:spcBef>
              <a:spcAft>
                <a:spcPts val="0"/>
              </a:spcAft>
              <a:buClr>
                <a:schemeClr val="lt1"/>
              </a:buClr>
              <a:buSzPts val="1400"/>
              <a:buChar char="●"/>
            </a:pPr>
            <a:r>
              <a:rPr lang="en-US" sz="1100"/>
              <a:t>VSG Model- This VSG model will contribute to the frequency and voltage regulation and ensure grid stability when operating in islanded mode.</a:t>
            </a:r>
            <a:endParaRPr/>
          </a:p>
          <a:p>
            <a:pPr indent="-317500" lvl="0" marL="457200" rtl="0" algn="l">
              <a:lnSpc>
                <a:spcPct val="100000"/>
              </a:lnSpc>
              <a:spcBef>
                <a:spcPts val="0"/>
              </a:spcBef>
              <a:spcAft>
                <a:spcPts val="0"/>
              </a:spcAft>
              <a:buClr>
                <a:schemeClr val="lt1"/>
              </a:buClr>
              <a:buSzPts val="1400"/>
              <a:buChar char="●"/>
            </a:pPr>
            <a:r>
              <a:rPr lang="en-US" sz="1100"/>
              <a:t>Implementation of Droop Control:</a:t>
            </a:r>
            <a:endParaRPr/>
          </a:p>
          <a:p>
            <a:pPr indent="-228600" lvl="0" marL="457200" rtl="0" algn="l">
              <a:lnSpc>
                <a:spcPct val="100000"/>
              </a:lnSpc>
              <a:spcBef>
                <a:spcPts val="0"/>
              </a:spcBef>
              <a:spcAft>
                <a:spcPts val="0"/>
              </a:spcAft>
              <a:buClr>
                <a:schemeClr val="lt1"/>
              </a:buClr>
              <a:buSzPts val="1400"/>
              <a:buNone/>
            </a:pPr>
            <a:r>
              <a:t/>
            </a:r>
            <a:endParaRPr sz="1100"/>
          </a:p>
          <a:p>
            <a:pPr indent="-317500" lvl="1" marL="914400" rtl="0" algn="l">
              <a:lnSpc>
                <a:spcPct val="100000"/>
              </a:lnSpc>
              <a:spcBef>
                <a:spcPts val="1600"/>
              </a:spcBef>
              <a:spcAft>
                <a:spcPts val="0"/>
              </a:spcAft>
              <a:buSzPts val="1400"/>
              <a:buChar char="○"/>
            </a:pPr>
            <a:r>
              <a:rPr lang="en-US" sz="1100"/>
              <a:t>Active Power Control Loop -Design a feedback control loop to regulate active power output. The loop will adjust the VSG's power output to match the load demand while compensating for any frequency deviations.</a:t>
            </a:r>
            <a:endParaRPr/>
          </a:p>
          <a:p>
            <a:pPr indent="-317500" lvl="1" marL="914400" rtl="0" algn="l">
              <a:lnSpc>
                <a:spcPct val="100000"/>
              </a:lnSpc>
              <a:spcBef>
                <a:spcPts val="1600"/>
              </a:spcBef>
              <a:spcAft>
                <a:spcPts val="0"/>
              </a:spcAft>
              <a:buSzPts val="1400"/>
              <a:buChar char="○"/>
            </a:pPr>
            <a:r>
              <a:rPr lang="en-US" sz="1100"/>
              <a:t>Reactive Power Control Loop-Design a feedback control loop to regulate the reactive power output. The reactive power control loop will adjust the VSG's output to maintain the system’s voltage at the desired level while responding to load variations.</a:t>
            </a:r>
            <a:endParaRPr sz="1000"/>
          </a:p>
          <a:p>
            <a:pPr indent="-228600" lvl="1" marL="914400" rtl="0" algn="l">
              <a:lnSpc>
                <a:spcPct val="100000"/>
              </a:lnSpc>
              <a:spcBef>
                <a:spcPts val="1600"/>
              </a:spcBef>
              <a:spcAft>
                <a:spcPts val="0"/>
              </a:spcAft>
              <a:buSzPts val="1400"/>
              <a:buNone/>
            </a:pPr>
            <a:r>
              <a:t/>
            </a:r>
            <a:endParaRPr sz="1100"/>
          </a:p>
        </p:txBody>
      </p:sp>
      <p:sp>
        <p:nvSpPr>
          <p:cNvPr id="154" name="Google Shape;154;p24"/>
          <p:cNvSpPr txBox="1"/>
          <p:nvPr/>
        </p:nvSpPr>
        <p:spPr>
          <a:xfrm>
            <a:off x="8738056" y="4900036"/>
            <a:ext cx="4059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17</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CONTINUATION</a:t>
            </a:r>
            <a:endParaRPr/>
          </a:p>
        </p:txBody>
      </p:sp>
      <p:sp>
        <p:nvSpPr>
          <p:cNvPr id="160" name="Google Shape;160;p25"/>
          <p:cNvSpPr txBox="1"/>
          <p:nvPr>
            <p:ph idx="1" type="body"/>
          </p:nvPr>
        </p:nvSpPr>
        <p:spPr>
          <a:xfrm>
            <a:off x="938500" y="1659275"/>
            <a:ext cx="7051614" cy="2760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US" sz="1100"/>
              <a:t>Low pass Filter Integration-A low pass filter to eliminate high-frequency noise and prevent oscillations in the control loops. This filter will smooth out rapid fluctuations and ensure stability by allowing only low-frequency signals to affect the system.</a:t>
            </a:r>
            <a:endParaRPr/>
          </a:p>
          <a:p>
            <a:pPr indent="-317500" lvl="0" marL="457200" rtl="0" algn="l">
              <a:lnSpc>
                <a:spcPct val="100000"/>
              </a:lnSpc>
              <a:spcBef>
                <a:spcPts val="0"/>
              </a:spcBef>
              <a:spcAft>
                <a:spcPts val="0"/>
              </a:spcAft>
              <a:buClr>
                <a:schemeClr val="lt1"/>
              </a:buClr>
              <a:buSzPts val="1400"/>
              <a:buChar char="●"/>
            </a:pPr>
            <a:r>
              <a:rPr lang="en-US" sz="1100"/>
              <a:t>Maximum Power Point Tracking (MPPT)-The MPPT will adjust the operating point of the renewable generation system to extract the maximum available power under varying environmental conditions.</a:t>
            </a:r>
            <a:endParaRPr/>
          </a:p>
          <a:p>
            <a:pPr indent="-317500" lvl="0" marL="457200" rtl="0" algn="l">
              <a:lnSpc>
                <a:spcPct val="100000"/>
              </a:lnSpc>
              <a:spcBef>
                <a:spcPts val="0"/>
              </a:spcBef>
              <a:spcAft>
                <a:spcPts val="0"/>
              </a:spcAft>
              <a:buClr>
                <a:schemeClr val="lt1"/>
              </a:buClr>
              <a:buSzPts val="1400"/>
              <a:buChar char="●"/>
            </a:pPr>
            <a:r>
              <a:rPr lang="en-US" sz="1100"/>
              <a:t>Simulation- Will be done in Simulink </a:t>
            </a:r>
            <a:endParaRPr sz="1100"/>
          </a:p>
        </p:txBody>
      </p:sp>
      <p:sp>
        <p:nvSpPr>
          <p:cNvPr id="161" name="Google Shape;161;p25"/>
          <p:cNvSpPr txBox="1"/>
          <p:nvPr/>
        </p:nvSpPr>
        <p:spPr>
          <a:xfrm>
            <a:off x="8733955" y="4900036"/>
            <a:ext cx="4100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18</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631371" y="123112"/>
            <a:ext cx="5826034" cy="61189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RESULT AND DISCUSSION</a:t>
            </a:r>
            <a:endParaRPr/>
          </a:p>
        </p:txBody>
      </p:sp>
      <p:sp>
        <p:nvSpPr>
          <p:cNvPr id="167" name="Google Shape;167;p26"/>
          <p:cNvSpPr txBox="1"/>
          <p:nvPr>
            <p:ph idx="1" type="body"/>
          </p:nvPr>
        </p:nvSpPr>
        <p:spPr>
          <a:xfrm>
            <a:off x="631371" y="735004"/>
            <a:ext cx="6816332" cy="4549758"/>
          </a:xfrm>
          <a:prstGeom prst="rect">
            <a:avLst/>
          </a:prstGeom>
          <a:noFill/>
          <a:ln>
            <a:noFill/>
          </a:ln>
        </p:spPr>
        <p:txBody>
          <a:bodyPr anchorCtr="0" anchor="t" bIns="91425" lIns="91425" spcFirstLastPara="1" rIns="91425" wrap="square" tIns="91425">
            <a:noAutofit/>
          </a:bodyPr>
          <a:lstStyle/>
          <a:p>
            <a:pPr indent="0" lvl="0" marL="155575" rtl="0" algn="l">
              <a:lnSpc>
                <a:spcPct val="100000"/>
              </a:lnSpc>
              <a:spcBef>
                <a:spcPts val="0"/>
              </a:spcBef>
              <a:spcAft>
                <a:spcPts val="0"/>
              </a:spcAft>
              <a:buSzPts val="1150"/>
              <a:buNone/>
            </a:pPr>
            <a:r>
              <a:rPr lang="en-US">
                <a:solidFill>
                  <a:schemeClr val="lt1"/>
                </a:solidFill>
              </a:rPr>
              <a:t>1. Improved Frequency Stability : </a:t>
            </a:r>
            <a:endParaRPr/>
          </a:p>
          <a:p>
            <a:pPr indent="0" lvl="0" marL="0" marR="0" rtl="0" algn="l">
              <a:lnSpc>
                <a:spcPct val="100000"/>
              </a:lnSpc>
              <a:spcBef>
                <a:spcPts val="0"/>
              </a:spcBef>
              <a:spcAft>
                <a:spcPts val="0"/>
              </a:spcAft>
              <a:buClr>
                <a:schemeClr val="lt1"/>
              </a:buClr>
              <a:buSzPts val="1200"/>
              <a:buNone/>
            </a:pPr>
            <a:r>
              <a:rPr b="0" i="0" lang="en-US" sz="1200" u="none" cap="none" strike="noStrike">
                <a:solidFill>
                  <a:schemeClr val="lt1"/>
                </a:solidFill>
                <a:latin typeface="Arial"/>
                <a:ea typeface="Arial"/>
                <a:cs typeface="Arial"/>
                <a:sym typeface="Arial"/>
              </a:rPr>
              <a:t>            Observation: VSGs provide synthetic inertia, reducing frequency deviations.</a:t>
            </a:r>
            <a:endParaRPr/>
          </a:p>
          <a:p>
            <a:pPr indent="0" lvl="0" marL="0" marR="0" rtl="0" algn="l">
              <a:lnSpc>
                <a:spcPct val="100000"/>
              </a:lnSpc>
              <a:spcBef>
                <a:spcPts val="0"/>
              </a:spcBef>
              <a:spcAft>
                <a:spcPts val="0"/>
              </a:spcAft>
              <a:buClr>
                <a:schemeClr val="lt1"/>
              </a:buClr>
              <a:buSzPts val="1200"/>
              <a:buNone/>
            </a:pPr>
            <a:r>
              <a:rPr b="0" i="0" lang="en-US" sz="1200" u="none" cap="none" strike="noStrike">
                <a:solidFill>
                  <a:schemeClr val="lt1"/>
                </a:solidFill>
                <a:latin typeface="Arial"/>
                <a:ea typeface="Arial"/>
                <a:cs typeface="Arial"/>
                <a:sym typeface="Arial"/>
              </a:rPr>
              <a:t>            Inference: Enhances system reliability and resilience. </a:t>
            </a:r>
            <a:endParaRPr/>
          </a:p>
          <a:p>
            <a:pPr indent="0" lvl="0" marL="0" rtl="0" algn="l">
              <a:lnSpc>
                <a:spcPct val="100000"/>
              </a:lnSpc>
              <a:spcBef>
                <a:spcPts val="0"/>
              </a:spcBef>
              <a:spcAft>
                <a:spcPts val="0"/>
              </a:spcAft>
              <a:buClr>
                <a:schemeClr val="lt1"/>
              </a:buClr>
              <a:buSzPts val="1100"/>
              <a:buNone/>
            </a:pPr>
            <a:r>
              <a:rPr lang="en-US" sz="1100">
                <a:solidFill>
                  <a:schemeClr val="lt1"/>
                </a:solidFill>
                <a:latin typeface="Arial"/>
                <a:ea typeface="Arial"/>
                <a:cs typeface="Arial"/>
                <a:sym typeface="Arial"/>
              </a:rPr>
              <a:t>   </a:t>
            </a:r>
            <a:endParaRPr/>
          </a:p>
          <a:p>
            <a:pPr indent="0" lvl="0" marL="0" rtl="0" algn="l">
              <a:lnSpc>
                <a:spcPct val="100000"/>
              </a:lnSpc>
              <a:spcBef>
                <a:spcPts val="0"/>
              </a:spcBef>
              <a:spcAft>
                <a:spcPts val="0"/>
              </a:spcAft>
              <a:buClr>
                <a:schemeClr val="lt1"/>
              </a:buClr>
              <a:buSzPts val="1100"/>
              <a:buNone/>
            </a:pPr>
            <a:r>
              <a:rPr lang="en-US" sz="1100">
                <a:solidFill>
                  <a:schemeClr val="lt1"/>
                </a:solidFill>
                <a:latin typeface="Arial"/>
                <a:ea typeface="Arial"/>
                <a:cs typeface="Arial"/>
                <a:sym typeface="Arial"/>
              </a:rPr>
              <a:t>    2. </a:t>
            </a:r>
            <a:r>
              <a:rPr lang="en-US" sz="1100">
                <a:solidFill>
                  <a:schemeClr val="lt1"/>
                </a:solidFill>
              </a:rPr>
              <a:t>Enhanced Power-Sharing with Droop Control</a:t>
            </a:r>
            <a:r>
              <a:rPr lang="en-US" sz="1100">
                <a:solidFill>
                  <a:schemeClr val="lt1"/>
                </a:solidFill>
                <a:latin typeface="Arial"/>
                <a:ea typeface="Arial"/>
                <a:cs typeface="Arial"/>
                <a:sym typeface="Arial"/>
              </a:rPr>
              <a:t>  :</a:t>
            </a:r>
            <a:endParaRPr/>
          </a:p>
          <a:p>
            <a:pPr indent="0" lvl="0" marL="0" marR="0" rtl="0" algn="l">
              <a:lnSpc>
                <a:spcPct val="100000"/>
              </a:lnSpc>
              <a:spcBef>
                <a:spcPts val="0"/>
              </a:spcBef>
              <a:spcAft>
                <a:spcPts val="0"/>
              </a:spcAft>
              <a:buClr>
                <a:schemeClr val="lt1"/>
              </a:buClr>
              <a:buSzPts val="1200"/>
              <a:buFont typeface="Arial"/>
              <a:buNone/>
            </a:pPr>
            <a:r>
              <a:rPr lang="en-US" sz="1200">
                <a:solidFill>
                  <a:schemeClr val="lt1"/>
                </a:solidFill>
                <a:latin typeface="Arial"/>
                <a:ea typeface="Arial"/>
                <a:cs typeface="Arial"/>
                <a:sym typeface="Arial"/>
              </a:rPr>
              <a:t>             </a:t>
            </a:r>
            <a:r>
              <a:rPr b="0" i="0" lang="en-US" sz="1200" u="none" cap="none" strike="noStrike">
                <a:solidFill>
                  <a:schemeClr val="lt1"/>
                </a:solidFill>
                <a:latin typeface="Arial"/>
                <a:ea typeface="Arial"/>
                <a:cs typeface="Arial"/>
                <a:sym typeface="Arial"/>
              </a:rPr>
              <a:t>Observation: Advanced droop control optimizes load sharing among multiple sources.</a:t>
            </a:r>
            <a:endParaRPr/>
          </a:p>
          <a:p>
            <a:pPr indent="0" lvl="0" marL="0" marR="0" rtl="0" algn="l">
              <a:lnSpc>
                <a:spcPct val="100000"/>
              </a:lnSpc>
              <a:spcBef>
                <a:spcPts val="0"/>
              </a:spcBef>
              <a:spcAft>
                <a:spcPts val="0"/>
              </a:spcAft>
              <a:buClr>
                <a:schemeClr val="lt1"/>
              </a:buClr>
              <a:buSzPts val="1200"/>
              <a:buNone/>
            </a:pPr>
            <a:r>
              <a:rPr b="0" i="0" lang="en-US" sz="1200" u="none" cap="none" strike="noStrike">
                <a:solidFill>
                  <a:schemeClr val="lt1"/>
                </a:solidFill>
                <a:latin typeface="Arial"/>
                <a:ea typeface="Arial"/>
                <a:cs typeface="Arial"/>
                <a:sym typeface="Arial"/>
              </a:rPr>
              <a:t>             Inference: Leads to better dynamic response in microgrids. </a:t>
            </a:r>
            <a:endParaRPr/>
          </a:p>
          <a:p>
            <a:pPr indent="0" lvl="0" marL="0" rtl="0" algn="l">
              <a:lnSpc>
                <a:spcPct val="100000"/>
              </a:lnSpc>
              <a:spcBef>
                <a:spcPts val="0"/>
              </a:spcBef>
              <a:spcAft>
                <a:spcPts val="0"/>
              </a:spcAft>
              <a:buClr>
                <a:schemeClr val="lt1"/>
              </a:buClr>
              <a:buSzPts val="1200"/>
              <a:buNone/>
            </a:pPr>
            <a:r>
              <a:rPr lang="en-US" sz="1200">
                <a:solidFill>
                  <a:schemeClr val="lt1"/>
                </a:solidFill>
                <a:latin typeface="Arial"/>
                <a:ea typeface="Arial"/>
                <a:cs typeface="Arial"/>
                <a:sym typeface="Arial"/>
              </a:rPr>
              <a:t>    </a:t>
            </a:r>
            <a:endParaRPr/>
          </a:p>
          <a:p>
            <a:pPr indent="0" lvl="0" marL="0" rtl="0" algn="l">
              <a:lnSpc>
                <a:spcPct val="100000"/>
              </a:lnSpc>
              <a:spcBef>
                <a:spcPts val="0"/>
              </a:spcBef>
              <a:spcAft>
                <a:spcPts val="0"/>
              </a:spcAft>
              <a:buClr>
                <a:schemeClr val="lt1"/>
              </a:buClr>
              <a:buSzPts val="1200"/>
              <a:buNone/>
            </a:pPr>
            <a:r>
              <a:rPr lang="en-US" sz="1200">
                <a:solidFill>
                  <a:schemeClr val="lt1"/>
                </a:solidFill>
                <a:latin typeface="Arial"/>
                <a:ea typeface="Arial"/>
                <a:cs typeface="Arial"/>
                <a:sym typeface="Arial"/>
              </a:rPr>
              <a:t>    3. </a:t>
            </a:r>
            <a:r>
              <a:rPr lang="en-US" sz="1100">
                <a:solidFill>
                  <a:schemeClr val="lt1"/>
                </a:solidFill>
              </a:rPr>
              <a:t>Scalability Challenges :</a:t>
            </a:r>
            <a:endParaRPr/>
          </a:p>
          <a:p>
            <a:pPr indent="0" lvl="0" marL="0" marR="0" rtl="0" algn="l">
              <a:lnSpc>
                <a:spcPct val="100000"/>
              </a:lnSpc>
              <a:spcBef>
                <a:spcPts val="0"/>
              </a:spcBef>
              <a:spcAft>
                <a:spcPts val="0"/>
              </a:spcAft>
              <a:buClr>
                <a:schemeClr val="lt1"/>
              </a:buClr>
              <a:buSzPts val="1100"/>
              <a:buNone/>
            </a:pPr>
            <a:r>
              <a:rPr lang="en-US" sz="1100">
                <a:solidFill>
                  <a:schemeClr val="lt1"/>
                </a:solidFill>
                <a:latin typeface="Arial"/>
                <a:ea typeface="Arial"/>
                <a:cs typeface="Arial"/>
                <a:sym typeface="Arial"/>
              </a:rPr>
              <a:t>               </a:t>
            </a:r>
            <a:r>
              <a:rPr b="0" i="0" lang="en-US" sz="1200" u="none" cap="none" strike="noStrike">
                <a:solidFill>
                  <a:schemeClr val="lt1"/>
                </a:solidFill>
                <a:latin typeface="Arial"/>
                <a:ea typeface="Arial"/>
                <a:cs typeface="Arial"/>
                <a:sym typeface="Arial"/>
              </a:rPr>
              <a:t>Observation: Large-scale integration of VSGs may introduce control complexity.</a:t>
            </a:r>
            <a:endParaRPr/>
          </a:p>
          <a:p>
            <a:pPr indent="0" lvl="0" marL="0" marR="0" rtl="0" algn="l">
              <a:lnSpc>
                <a:spcPct val="100000"/>
              </a:lnSpc>
              <a:spcBef>
                <a:spcPts val="0"/>
              </a:spcBef>
              <a:spcAft>
                <a:spcPts val="0"/>
              </a:spcAft>
              <a:buClr>
                <a:schemeClr val="lt1"/>
              </a:buClr>
              <a:buSzPts val="1200"/>
              <a:buNone/>
            </a:pPr>
            <a:r>
              <a:rPr b="0" i="0" lang="en-US" sz="1200" u="none" cap="none" strike="noStrike">
                <a:solidFill>
                  <a:schemeClr val="lt1"/>
                </a:solidFill>
                <a:latin typeface="Arial"/>
                <a:ea typeface="Arial"/>
                <a:cs typeface="Arial"/>
                <a:sym typeface="Arial"/>
              </a:rPr>
              <a:t>              Inference: Requires optimization of virtual inertia and adaptive strategies. </a:t>
            </a:r>
            <a:endParaRPr/>
          </a:p>
          <a:p>
            <a:pPr indent="0" lvl="0" marL="0" marR="0" rtl="0" algn="l">
              <a:lnSpc>
                <a:spcPct val="100000"/>
              </a:lnSpc>
              <a:spcBef>
                <a:spcPts val="0"/>
              </a:spcBef>
              <a:spcAft>
                <a:spcPts val="0"/>
              </a:spcAft>
              <a:buClr>
                <a:schemeClr val="lt1"/>
              </a:buClr>
              <a:buSzPts val="1200"/>
              <a:buNone/>
            </a:pPr>
            <a:r>
              <a:t/>
            </a:r>
            <a:endParaRPr sz="12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200"/>
              <a:buNone/>
            </a:pPr>
            <a:r>
              <a:t/>
            </a:r>
            <a:endParaRPr sz="1200">
              <a:solidFill>
                <a:schemeClr val="lt1"/>
              </a:solidFill>
            </a:endParaRPr>
          </a:p>
          <a:p>
            <a:pPr indent="0" lvl="0" marL="0" marR="0" rtl="0" algn="l">
              <a:lnSpc>
                <a:spcPct val="100000"/>
              </a:lnSpc>
              <a:spcBef>
                <a:spcPts val="0"/>
              </a:spcBef>
              <a:spcAft>
                <a:spcPts val="0"/>
              </a:spcAft>
              <a:buClr>
                <a:schemeClr val="lt1"/>
              </a:buClr>
              <a:buSzPts val="1100"/>
              <a:buNone/>
            </a:pPr>
            <a:r>
              <a:t/>
            </a:r>
            <a:endParaRPr b="0" i="0" sz="1100" u="none" cap="none" strike="noStrike">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lt1"/>
              </a:buClr>
              <a:buSzPts val="1100"/>
              <a:buNone/>
            </a:pPr>
            <a:r>
              <a:t/>
            </a:r>
            <a:endParaRPr sz="1100">
              <a:solidFill>
                <a:schemeClr val="lt1"/>
              </a:solidFill>
            </a:endParaRPr>
          </a:p>
          <a:p>
            <a:pPr indent="0" lvl="0" marL="0" rtl="0" algn="l">
              <a:lnSpc>
                <a:spcPct val="100000"/>
              </a:lnSpc>
              <a:spcBef>
                <a:spcPts val="0"/>
              </a:spcBef>
              <a:spcAft>
                <a:spcPts val="0"/>
              </a:spcAft>
              <a:buClr>
                <a:schemeClr val="lt1"/>
              </a:buClr>
              <a:buSzPts val="1100"/>
              <a:buNone/>
            </a:pPr>
            <a:r>
              <a:t/>
            </a:r>
            <a:endParaRPr sz="11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lt1"/>
              </a:buClr>
              <a:buSzPts val="1100"/>
              <a:buNone/>
            </a:pPr>
            <a:r>
              <a:rPr lang="en-US" sz="1100">
                <a:solidFill>
                  <a:schemeClr val="lt1"/>
                </a:solidFill>
                <a:latin typeface="Arial"/>
                <a:ea typeface="Arial"/>
                <a:cs typeface="Arial"/>
                <a:sym typeface="Arial"/>
              </a:rPr>
              <a:t>              </a:t>
            </a:r>
            <a:endParaRPr/>
          </a:p>
          <a:p>
            <a:pPr indent="-95250" lvl="0" marL="171450" rtl="0" algn="l">
              <a:lnSpc>
                <a:spcPct val="100000"/>
              </a:lnSpc>
              <a:spcBef>
                <a:spcPts val="0"/>
              </a:spcBef>
              <a:spcAft>
                <a:spcPts val="0"/>
              </a:spcAft>
              <a:buClr>
                <a:schemeClr val="lt1"/>
              </a:buClr>
              <a:buSzPts val="1200"/>
              <a:buNone/>
            </a:pPr>
            <a:r>
              <a:t/>
            </a:r>
            <a:endParaRPr b="0" i="0" sz="1200" u="none" cap="none" strike="noStrike">
              <a:solidFill>
                <a:schemeClr val="lt1"/>
              </a:solidFill>
              <a:latin typeface="Arial"/>
              <a:ea typeface="Arial"/>
              <a:cs typeface="Arial"/>
              <a:sym typeface="Arial"/>
            </a:endParaRPr>
          </a:p>
          <a:p>
            <a:pPr indent="-95250" lvl="0" marL="171450" rtl="0" algn="l">
              <a:lnSpc>
                <a:spcPct val="100000"/>
              </a:lnSpc>
              <a:spcBef>
                <a:spcPts val="0"/>
              </a:spcBef>
              <a:spcAft>
                <a:spcPts val="0"/>
              </a:spcAft>
              <a:buClr>
                <a:schemeClr val="lt1"/>
              </a:buClr>
              <a:buSzPts val="1200"/>
              <a:buNone/>
            </a:pPr>
            <a:r>
              <a:t/>
            </a:r>
            <a:endParaRPr sz="12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lt1"/>
              </a:buClr>
              <a:buSzPts val="1200"/>
              <a:buNone/>
            </a:pPr>
            <a:r>
              <a:rPr b="0" i="0" lang="en-US" sz="1200" u="none" cap="none" strike="noStrike">
                <a:solidFill>
                  <a:schemeClr val="lt1"/>
                </a:solidFill>
                <a:latin typeface="Arial"/>
                <a:ea typeface="Arial"/>
                <a:cs typeface="Arial"/>
                <a:sym typeface="Arial"/>
              </a:rPr>
              <a:t> </a:t>
            </a:r>
            <a:endParaRPr/>
          </a:p>
          <a:p>
            <a:pPr indent="-98425" lvl="0" marL="171450" rtl="0" algn="l">
              <a:lnSpc>
                <a:spcPct val="100000"/>
              </a:lnSpc>
              <a:spcBef>
                <a:spcPts val="0"/>
              </a:spcBef>
              <a:spcAft>
                <a:spcPts val="0"/>
              </a:spcAft>
              <a:buClr>
                <a:schemeClr val="lt1"/>
              </a:buClr>
              <a:buSzPts val="1150"/>
              <a:buNone/>
            </a:pPr>
            <a:r>
              <a:t/>
            </a:r>
            <a:endParaRPr>
              <a:solidFill>
                <a:schemeClr val="lt1"/>
              </a:solidFill>
            </a:endParaRPr>
          </a:p>
          <a:p>
            <a:pPr indent="0" lvl="0" marL="155575" rtl="0" algn="l">
              <a:lnSpc>
                <a:spcPct val="100000"/>
              </a:lnSpc>
              <a:spcBef>
                <a:spcPts val="0"/>
              </a:spcBef>
              <a:spcAft>
                <a:spcPts val="0"/>
              </a:spcAft>
              <a:buSzPts val="1150"/>
              <a:buNone/>
            </a:pPr>
            <a:r>
              <a:t/>
            </a:r>
            <a:endParaRPr>
              <a:solidFill>
                <a:schemeClr val="lt1"/>
              </a:solidFill>
            </a:endParaRPr>
          </a:p>
        </p:txBody>
      </p:sp>
      <p:sp>
        <p:nvSpPr>
          <p:cNvPr id="168" name="Google Shape;168;p26"/>
          <p:cNvSpPr txBox="1"/>
          <p:nvPr/>
        </p:nvSpPr>
        <p:spPr>
          <a:xfrm>
            <a:off x="8733955" y="4879534"/>
            <a:ext cx="4100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19</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CONTENTS</a:t>
            </a:r>
            <a:endParaRPr/>
          </a:p>
        </p:txBody>
      </p:sp>
      <p:sp>
        <p:nvSpPr>
          <p:cNvPr id="39" name="Google Shape;39;p9"/>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US"/>
              <a:t>Introduction</a:t>
            </a:r>
            <a:endParaRPr/>
          </a:p>
          <a:p>
            <a:pPr indent="-317500" lvl="0" marL="457200" rtl="0" algn="l">
              <a:lnSpc>
                <a:spcPct val="100000"/>
              </a:lnSpc>
              <a:spcBef>
                <a:spcPts val="0"/>
              </a:spcBef>
              <a:spcAft>
                <a:spcPts val="0"/>
              </a:spcAft>
              <a:buClr>
                <a:schemeClr val="lt1"/>
              </a:buClr>
              <a:buSzPts val="1400"/>
              <a:buChar char="●"/>
            </a:pPr>
            <a:r>
              <a:rPr lang="en-US"/>
              <a:t>Literature review </a:t>
            </a:r>
            <a:endParaRPr/>
          </a:p>
          <a:p>
            <a:pPr indent="-317500" lvl="0" marL="457200" rtl="0" algn="l">
              <a:lnSpc>
                <a:spcPct val="100000"/>
              </a:lnSpc>
              <a:spcBef>
                <a:spcPts val="0"/>
              </a:spcBef>
              <a:spcAft>
                <a:spcPts val="0"/>
              </a:spcAft>
              <a:buClr>
                <a:schemeClr val="lt1"/>
              </a:buClr>
              <a:buSzPts val="1400"/>
              <a:buChar char="●"/>
            </a:pPr>
            <a:r>
              <a:rPr lang="en-US"/>
              <a:t>Research Gaps</a:t>
            </a:r>
            <a:endParaRPr/>
          </a:p>
          <a:p>
            <a:pPr indent="-317500" lvl="0" marL="457200" rtl="0" algn="l">
              <a:lnSpc>
                <a:spcPct val="100000"/>
              </a:lnSpc>
              <a:spcBef>
                <a:spcPts val="0"/>
              </a:spcBef>
              <a:spcAft>
                <a:spcPts val="0"/>
              </a:spcAft>
              <a:buClr>
                <a:schemeClr val="lt1"/>
              </a:buClr>
              <a:buSzPts val="1400"/>
              <a:buChar char="●"/>
            </a:pPr>
            <a:r>
              <a:rPr lang="en-US"/>
              <a:t>Problem Statement and Proposed Solution</a:t>
            </a:r>
            <a:endParaRPr/>
          </a:p>
          <a:p>
            <a:pPr indent="-317500" lvl="0" marL="457200" rtl="0" algn="l">
              <a:lnSpc>
                <a:spcPct val="100000"/>
              </a:lnSpc>
              <a:spcBef>
                <a:spcPts val="0"/>
              </a:spcBef>
              <a:spcAft>
                <a:spcPts val="0"/>
              </a:spcAft>
              <a:buClr>
                <a:schemeClr val="lt1"/>
              </a:buClr>
              <a:buSzPts val="1400"/>
              <a:buChar char="●"/>
            </a:pPr>
            <a:r>
              <a:rPr lang="en-US"/>
              <a:t>Block Diagram </a:t>
            </a:r>
            <a:endParaRPr/>
          </a:p>
          <a:p>
            <a:pPr indent="-317500" lvl="0" marL="457200" rtl="0" algn="l">
              <a:lnSpc>
                <a:spcPct val="100000"/>
              </a:lnSpc>
              <a:spcBef>
                <a:spcPts val="0"/>
              </a:spcBef>
              <a:spcAft>
                <a:spcPts val="0"/>
              </a:spcAft>
              <a:buClr>
                <a:schemeClr val="lt1"/>
              </a:buClr>
              <a:buSzPts val="1400"/>
              <a:buChar char="●"/>
            </a:pPr>
            <a:r>
              <a:rPr lang="en-US"/>
              <a:t>Contents</a:t>
            </a:r>
            <a:endParaRPr/>
          </a:p>
          <a:p>
            <a:pPr indent="-317500" lvl="0" marL="457200" rtl="0" algn="l">
              <a:lnSpc>
                <a:spcPct val="100000"/>
              </a:lnSpc>
              <a:spcBef>
                <a:spcPts val="0"/>
              </a:spcBef>
              <a:spcAft>
                <a:spcPts val="0"/>
              </a:spcAft>
              <a:buClr>
                <a:schemeClr val="lt1"/>
              </a:buClr>
              <a:buSzPts val="1400"/>
              <a:buChar char="●"/>
            </a:pPr>
            <a:r>
              <a:rPr lang="en-US"/>
              <a:t>Methodology</a:t>
            </a:r>
            <a:endParaRPr/>
          </a:p>
          <a:p>
            <a:pPr indent="-317500" lvl="0" marL="457200" rtl="0" algn="l">
              <a:lnSpc>
                <a:spcPct val="100000"/>
              </a:lnSpc>
              <a:spcBef>
                <a:spcPts val="0"/>
              </a:spcBef>
              <a:spcAft>
                <a:spcPts val="0"/>
              </a:spcAft>
              <a:buClr>
                <a:schemeClr val="lt1"/>
              </a:buClr>
              <a:buSzPts val="1400"/>
              <a:buChar char="●"/>
            </a:pPr>
            <a:r>
              <a:rPr lang="en-US"/>
              <a:t>Results </a:t>
            </a:r>
            <a:endParaRPr/>
          </a:p>
          <a:p>
            <a:pPr indent="-317500" lvl="0" marL="457200" rtl="0" algn="l">
              <a:lnSpc>
                <a:spcPct val="100000"/>
              </a:lnSpc>
              <a:spcBef>
                <a:spcPts val="0"/>
              </a:spcBef>
              <a:spcAft>
                <a:spcPts val="0"/>
              </a:spcAft>
              <a:buClr>
                <a:schemeClr val="lt1"/>
              </a:buClr>
              <a:buSzPts val="1400"/>
              <a:buChar char="●"/>
            </a:pPr>
            <a:r>
              <a:rPr lang="en-US"/>
              <a:t>Conclusions and Future Scope </a:t>
            </a:r>
            <a:endParaRPr/>
          </a:p>
          <a:p>
            <a:pPr indent="-317500" lvl="0" marL="457200" rtl="0" algn="l">
              <a:lnSpc>
                <a:spcPct val="100000"/>
              </a:lnSpc>
              <a:spcBef>
                <a:spcPts val="0"/>
              </a:spcBef>
              <a:spcAft>
                <a:spcPts val="0"/>
              </a:spcAft>
              <a:buClr>
                <a:schemeClr val="lt1"/>
              </a:buClr>
              <a:buSzPts val="1400"/>
              <a:buChar char="●"/>
            </a:pPr>
            <a:r>
              <a:rPr lang="en-US"/>
              <a:t>References </a:t>
            </a:r>
            <a:endParaRPr/>
          </a:p>
        </p:txBody>
      </p:sp>
      <p:sp>
        <p:nvSpPr>
          <p:cNvPr id="40" name="Google Shape;40;p9"/>
          <p:cNvSpPr txBox="1"/>
          <p:nvPr/>
        </p:nvSpPr>
        <p:spPr>
          <a:xfrm>
            <a:off x="8783161" y="4887735"/>
            <a:ext cx="3608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2</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CONCLUSIONS AND FUTURE SCOPE</a:t>
            </a:r>
            <a:endParaRPr/>
          </a:p>
        </p:txBody>
      </p:sp>
      <p:sp>
        <p:nvSpPr>
          <p:cNvPr id="174" name="Google Shape;174;p27"/>
          <p:cNvSpPr txBox="1"/>
          <p:nvPr>
            <p:ph idx="1" type="body"/>
          </p:nvPr>
        </p:nvSpPr>
        <p:spPr>
          <a:xfrm>
            <a:off x="938500" y="1535957"/>
            <a:ext cx="7172100" cy="3039900"/>
          </a:xfrm>
          <a:prstGeom prst="rect">
            <a:avLst/>
          </a:prstGeom>
          <a:noFill/>
          <a:ln>
            <a:noFill/>
          </a:ln>
        </p:spPr>
        <p:txBody>
          <a:bodyPr anchorCtr="0" anchor="t" bIns="91425" lIns="91425" spcFirstLastPara="1" rIns="91425" wrap="square" tIns="91425">
            <a:noAutofit/>
          </a:bodyPr>
          <a:lstStyle/>
          <a:p>
            <a:pPr indent="-301625" lvl="0" marL="457200" rtl="0" algn="l">
              <a:lnSpc>
                <a:spcPct val="100000"/>
              </a:lnSpc>
              <a:spcBef>
                <a:spcPts val="0"/>
              </a:spcBef>
              <a:spcAft>
                <a:spcPts val="0"/>
              </a:spcAft>
              <a:buClr>
                <a:schemeClr val="lt1"/>
              </a:buClr>
              <a:buSzPts val="1150"/>
              <a:buChar char="●"/>
            </a:pPr>
            <a:r>
              <a:rPr b="1" lang="en-US"/>
              <a:t>Conclusions:</a:t>
            </a:r>
            <a:endParaRPr/>
          </a:p>
          <a:p>
            <a:pPr indent="0" lvl="0" marL="155575" rtl="0" algn="l">
              <a:lnSpc>
                <a:spcPct val="100000"/>
              </a:lnSpc>
              <a:spcBef>
                <a:spcPts val="0"/>
              </a:spcBef>
              <a:spcAft>
                <a:spcPts val="0"/>
              </a:spcAft>
              <a:buSzPts val="1150"/>
              <a:buNone/>
            </a:pPr>
            <a:r>
              <a:rPr lang="en-US"/>
              <a:t>1.VSGs significantly improve frequency stability and voltage regulation in microgrids.</a:t>
            </a:r>
            <a:endParaRPr/>
          </a:p>
          <a:p>
            <a:pPr indent="0" lvl="0" marL="155575" rtl="0" algn="l">
              <a:lnSpc>
                <a:spcPct val="100000"/>
              </a:lnSpc>
              <a:spcBef>
                <a:spcPts val="0"/>
              </a:spcBef>
              <a:spcAft>
                <a:spcPts val="0"/>
              </a:spcAft>
              <a:buSzPts val="1150"/>
              <a:buNone/>
            </a:pPr>
            <a:r>
              <a:rPr lang="en-US"/>
              <a:t>2.Advanced control strategies enhance power-sharing and dynamic response.</a:t>
            </a:r>
            <a:endParaRPr/>
          </a:p>
          <a:p>
            <a:pPr indent="0" lvl="0" marL="155575" rtl="0" algn="l">
              <a:lnSpc>
                <a:spcPct val="100000"/>
              </a:lnSpc>
              <a:spcBef>
                <a:spcPts val="0"/>
              </a:spcBef>
              <a:spcAft>
                <a:spcPts val="0"/>
              </a:spcAft>
              <a:buSzPts val="1150"/>
              <a:buNone/>
            </a:pPr>
            <a:r>
              <a:rPr lang="en-US"/>
              <a:t>3.Challenges remain in scalability, parameter optimization, and cybersecurity.</a:t>
            </a:r>
            <a:endParaRPr/>
          </a:p>
          <a:p>
            <a:pPr indent="-228600" lvl="0" marL="457200" rtl="0" algn="l">
              <a:lnSpc>
                <a:spcPct val="100000"/>
              </a:lnSpc>
              <a:spcBef>
                <a:spcPts val="0"/>
              </a:spcBef>
              <a:spcAft>
                <a:spcPts val="0"/>
              </a:spcAft>
              <a:buSzPts val="1150"/>
              <a:buFont typeface="Arial"/>
              <a:buNone/>
            </a:pPr>
            <a:r>
              <a:t/>
            </a:r>
            <a:endParaRPr/>
          </a:p>
          <a:p>
            <a:pPr indent="0" lvl="0" marL="155575" rtl="0" algn="l">
              <a:lnSpc>
                <a:spcPct val="100000"/>
              </a:lnSpc>
              <a:spcBef>
                <a:spcPts val="0"/>
              </a:spcBef>
              <a:spcAft>
                <a:spcPts val="0"/>
              </a:spcAft>
              <a:buSzPts val="1150"/>
              <a:buNone/>
            </a:pPr>
            <a:r>
              <a:t/>
            </a:r>
            <a:endParaRPr/>
          </a:p>
          <a:p>
            <a:pPr indent="0" lvl="0" marL="155575" rtl="0" algn="l">
              <a:lnSpc>
                <a:spcPct val="100000"/>
              </a:lnSpc>
              <a:spcBef>
                <a:spcPts val="0"/>
              </a:spcBef>
              <a:spcAft>
                <a:spcPts val="0"/>
              </a:spcAft>
              <a:buSzPts val="1150"/>
              <a:buNone/>
            </a:pPr>
            <a:r>
              <a:t/>
            </a:r>
            <a:endParaRPr/>
          </a:p>
          <a:p>
            <a:pPr indent="-301625" lvl="0" marL="457200" rtl="0" algn="l">
              <a:lnSpc>
                <a:spcPct val="100000"/>
              </a:lnSpc>
              <a:spcBef>
                <a:spcPts val="0"/>
              </a:spcBef>
              <a:spcAft>
                <a:spcPts val="0"/>
              </a:spcAft>
              <a:buClr>
                <a:schemeClr val="lt1"/>
              </a:buClr>
              <a:buSzPts val="1150"/>
              <a:buChar char="●"/>
            </a:pPr>
            <a:r>
              <a:rPr lang="en-US"/>
              <a:t>Future Scope:</a:t>
            </a:r>
            <a:endParaRPr/>
          </a:p>
          <a:p>
            <a:pPr indent="0" lvl="0" marL="155575" rtl="0" algn="l">
              <a:lnSpc>
                <a:spcPct val="100000"/>
              </a:lnSpc>
              <a:spcBef>
                <a:spcPts val="0"/>
              </a:spcBef>
              <a:spcAft>
                <a:spcPts val="0"/>
              </a:spcAft>
              <a:buSzPts val="1150"/>
              <a:buNone/>
            </a:pPr>
            <a:r>
              <a:rPr lang="en-US"/>
              <a:t>1.Development of AI-based adaptive VSG control for real-time tuning.</a:t>
            </a:r>
            <a:endParaRPr/>
          </a:p>
          <a:p>
            <a:pPr indent="0" lvl="0" marL="155575" rtl="0" algn="l">
              <a:lnSpc>
                <a:spcPct val="100000"/>
              </a:lnSpc>
              <a:spcBef>
                <a:spcPts val="0"/>
              </a:spcBef>
              <a:spcAft>
                <a:spcPts val="0"/>
              </a:spcAft>
              <a:buSzPts val="1150"/>
              <a:buNone/>
            </a:pPr>
            <a:r>
              <a:rPr lang="en-US"/>
              <a:t>2.Secure communication protocols for mitigating cybersecurity risks.</a:t>
            </a:r>
            <a:endParaRPr/>
          </a:p>
          <a:p>
            <a:pPr indent="0" lvl="0" marL="155575" rtl="0" algn="l">
              <a:lnSpc>
                <a:spcPct val="100000"/>
              </a:lnSpc>
              <a:spcBef>
                <a:spcPts val="0"/>
              </a:spcBef>
              <a:spcAft>
                <a:spcPts val="0"/>
              </a:spcAft>
              <a:buSzPts val="1150"/>
              <a:buNone/>
            </a:pPr>
            <a:r>
              <a:rPr lang="en-US"/>
              <a:t>3.Integration of VSGs in large-scale renewable grids for higher resilience.</a:t>
            </a:r>
            <a:endParaRPr/>
          </a:p>
          <a:p>
            <a:pPr indent="0" lvl="0" marL="155575" rtl="0" algn="l">
              <a:lnSpc>
                <a:spcPct val="100000"/>
              </a:lnSpc>
              <a:spcBef>
                <a:spcPts val="0"/>
              </a:spcBef>
              <a:spcAft>
                <a:spcPts val="0"/>
              </a:spcAft>
              <a:buSzPts val="1150"/>
              <a:buNone/>
            </a:pPr>
            <a:r>
              <a:t/>
            </a:r>
            <a:endParaRPr/>
          </a:p>
        </p:txBody>
      </p:sp>
      <p:sp>
        <p:nvSpPr>
          <p:cNvPr id="175" name="Google Shape;175;p27"/>
          <p:cNvSpPr txBox="1"/>
          <p:nvPr/>
        </p:nvSpPr>
        <p:spPr>
          <a:xfrm>
            <a:off x="8721654" y="4871332"/>
            <a:ext cx="4223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20</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REFERENCES </a:t>
            </a:r>
            <a:endParaRPr/>
          </a:p>
        </p:txBody>
      </p:sp>
      <p:sp>
        <p:nvSpPr>
          <p:cNvPr id="181" name="Google Shape;181;p28"/>
          <p:cNvSpPr txBox="1"/>
          <p:nvPr>
            <p:ph idx="1" type="body"/>
          </p:nvPr>
        </p:nvSpPr>
        <p:spPr>
          <a:xfrm>
            <a:off x="938499" y="1659275"/>
            <a:ext cx="6680133" cy="2760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US" sz="1200" u="sng">
                <a:solidFill>
                  <a:schemeClr val="hlink"/>
                </a:solidFill>
                <a:hlinkClick r:id="rId3"/>
              </a:rPr>
              <a:t>https://www.researchgate.net/publication/334767695_Small_signal_stability_improvement_of_a_microgrid_by_the_optimized_dynamic_droop_control_method</a:t>
            </a:r>
            <a:endParaRPr sz="1200"/>
          </a:p>
          <a:p>
            <a:pPr indent="-317500" lvl="0" marL="457200" rtl="0" algn="l">
              <a:lnSpc>
                <a:spcPct val="100000"/>
              </a:lnSpc>
              <a:spcBef>
                <a:spcPts val="0"/>
              </a:spcBef>
              <a:spcAft>
                <a:spcPts val="0"/>
              </a:spcAft>
              <a:buClr>
                <a:schemeClr val="lt1"/>
              </a:buClr>
              <a:buSzPts val="1400"/>
              <a:buChar char="●"/>
            </a:pPr>
            <a:r>
              <a:rPr lang="en-US" u="sng">
                <a:solidFill>
                  <a:schemeClr val="hlink"/>
                </a:solidFill>
                <a:hlinkClick r:id="rId4"/>
              </a:rPr>
              <a:t>https://ieeexplore.ieee.org/document/10000104</a:t>
            </a:r>
            <a:endParaRPr/>
          </a:p>
          <a:p>
            <a:pPr indent="-317500" lvl="0" marL="457200" rtl="0" algn="l">
              <a:lnSpc>
                <a:spcPct val="100000"/>
              </a:lnSpc>
              <a:spcBef>
                <a:spcPts val="0"/>
              </a:spcBef>
              <a:spcAft>
                <a:spcPts val="0"/>
              </a:spcAft>
              <a:buClr>
                <a:schemeClr val="lt1"/>
              </a:buClr>
              <a:buSzPts val="1400"/>
              <a:buChar char="●"/>
            </a:pPr>
            <a:r>
              <a:rPr lang="en-US" u="sng">
                <a:solidFill>
                  <a:schemeClr val="hlink"/>
                </a:solidFill>
                <a:hlinkClick r:id="rId5"/>
              </a:rPr>
              <a:t>https://ieeexplore.ieee.org/document/5638946</a:t>
            </a:r>
            <a:endParaRPr/>
          </a:p>
          <a:p>
            <a:pPr indent="-317500" lvl="0" marL="457200" rtl="0" algn="l">
              <a:lnSpc>
                <a:spcPct val="100000"/>
              </a:lnSpc>
              <a:spcBef>
                <a:spcPts val="0"/>
              </a:spcBef>
              <a:spcAft>
                <a:spcPts val="0"/>
              </a:spcAft>
              <a:buClr>
                <a:schemeClr val="lt1"/>
              </a:buClr>
              <a:buSzPts val="1400"/>
              <a:buChar char="●"/>
            </a:pPr>
            <a:r>
              <a:rPr lang="en-US" u="sng">
                <a:solidFill>
                  <a:schemeClr val="hlink"/>
                </a:solidFill>
                <a:hlinkClick r:id="rId6"/>
              </a:rPr>
              <a:t>https://ieeexplore.ieee.org/document/4596800</a:t>
            </a:r>
            <a:endParaRPr/>
          </a:p>
          <a:p>
            <a:pPr indent="-228600" lvl="0" marL="457200" rtl="0" algn="l">
              <a:lnSpc>
                <a:spcPct val="100000"/>
              </a:lnSpc>
              <a:spcBef>
                <a:spcPts val="0"/>
              </a:spcBef>
              <a:spcAft>
                <a:spcPts val="0"/>
              </a:spcAft>
              <a:buClr>
                <a:schemeClr val="lt1"/>
              </a:buClr>
              <a:buSzPts val="1400"/>
              <a:buNone/>
            </a:pPr>
            <a:r>
              <a:t/>
            </a:r>
            <a:endParaRPr/>
          </a:p>
        </p:txBody>
      </p:sp>
      <p:sp>
        <p:nvSpPr>
          <p:cNvPr id="182" name="Google Shape;182;p28"/>
          <p:cNvSpPr txBox="1"/>
          <p:nvPr/>
        </p:nvSpPr>
        <p:spPr>
          <a:xfrm>
            <a:off x="8738056" y="4895935"/>
            <a:ext cx="4059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201948" y="2101050"/>
            <a:ext cx="400664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THANK YOU</a:t>
            </a:r>
            <a:endParaRPr/>
          </a:p>
        </p:txBody>
      </p:sp>
      <p:sp>
        <p:nvSpPr>
          <p:cNvPr id="188" name="Google Shape;188;p29"/>
          <p:cNvSpPr txBox="1"/>
          <p:nvPr/>
        </p:nvSpPr>
        <p:spPr>
          <a:xfrm>
            <a:off x="8705252" y="4867233"/>
            <a:ext cx="4387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22</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0"/>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INTRODUCTION </a:t>
            </a:r>
            <a:endParaRPr/>
          </a:p>
        </p:txBody>
      </p:sp>
      <p:sp>
        <p:nvSpPr>
          <p:cNvPr id="46" name="Google Shape;46;p10"/>
          <p:cNvSpPr txBox="1"/>
          <p:nvPr>
            <p:ph idx="1" type="body"/>
          </p:nvPr>
        </p:nvSpPr>
        <p:spPr>
          <a:xfrm>
            <a:off x="985950" y="1223356"/>
            <a:ext cx="7172100" cy="3039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SzPts val="1150"/>
              <a:buNone/>
            </a:pPr>
            <a:r>
              <a:rPr lang="en-US" sz="1400"/>
              <a:t>Renewable energy resources, such as solar and wind, are widely available and essential for a sustainable future. Microgrids are designed to efficiently utilize these resources, providing localized power generation and reducing dependence on centralized grids. However, due to the variable nature of renewable energy and the absence of inherent stabilizing mechanisms, microgrids face challenges in </a:t>
            </a:r>
            <a:r>
              <a:rPr lang="en-US" sz="1400">
                <a:solidFill>
                  <a:schemeClr val="dk2"/>
                </a:solidFill>
              </a:rPr>
              <a:t>maintaining stable frequency and voltage, managing sudden changes in power demand or supply</a:t>
            </a:r>
            <a:r>
              <a:rPr lang="en-US" sz="1400"/>
              <a:t>, and ensuring consistent and reliable operation. These issues can impact the overall performance and efficiency of the Microgrid.</a:t>
            </a:r>
            <a:endParaRPr sz="1400"/>
          </a:p>
        </p:txBody>
      </p:sp>
      <p:cxnSp>
        <p:nvCxnSpPr>
          <p:cNvPr id="47" name="Google Shape;47;p10"/>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48" name="Google Shape;48;p10"/>
          <p:cNvSpPr txBox="1"/>
          <p:nvPr/>
        </p:nvSpPr>
        <p:spPr>
          <a:xfrm>
            <a:off x="8717553" y="4867232"/>
            <a:ext cx="4264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1"/>
          <p:cNvSpPr txBox="1"/>
          <p:nvPr>
            <p:ph type="title"/>
          </p:nvPr>
        </p:nvSpPr>
        <p:spPr>
          <a:xfrm>
            <a:off x="1770397" y="0"/>
            <a:ext cx="5735700" cy="48813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LITERATURE REVIEW</a:t>
            </a:r>
            <a:endParaRPr/>
          </a:p>
        </p:txBody>
      </p:sp>
      <p:graphicFrame>
        <p:nvGraphicFramePr>
          <p:cNvPr id="54" name="Google Shape;54;p11"/>
          <p:cNvGraphicFramePr/>
          <p:nvPr/>
        </p:nvGraphicFramePr>
        <p:xfrm>
          <a:off x="220006" y="488138"/>
          <a:ext cx="3000000" cy="3000000"/>
        </p:xfrm>
        <a:graphic>
          <a:graphicData uri="http://schemas.openxmlformats.org/drawingml/2006/table">
            <a:tbl>
              <a:tblPr bandRow="1" firstRow="1">
                <a:noFill/>
                <a:tableStyleId>{5FA72933-4656-48B6-B8B6-84C7407E0DE3}</a:tableStyleId>
              </a:tblPr>
              <a:tblGrid>
                <a:gridCol w="611900"/>
                <a:gridCol w="2426950"/>
                <a:gridCol w="1003775"/>
                <a:gridCol w="2234425"/>
                <a:gridCol w="1938800"/>
              </a:tblGrid>
              <a:tr h="800950">
                <a:tc>
                  <a:txBody>
                    <a:bodyPr/>
                    <a:lstStyle/>
                    <a:p>
                      <a:pPr indent="0" lvl="0" marL="0" marR="0" rtl="0" algn="l">
                        <a:lnSpc>
                          <a:spcPct val="100000"/>
                        </a:lnSpc>
                        <a:spcBef>
                          <a:spcPts val="0"/>
                        </a:spcBef>
                        <a:spcAft>
                          <a:spcPts val="0"/>
                        </a:spcAft>
                        <a:buNone/>
                      </a:pPr>
                      <a:r>
                        <a:rPr lang="en-US" sz="1100" u="none" cap="none" strike="noStrike"/>
                        <a:t>S .No</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Title</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Year</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Methodology/Techniques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Key Contributions</a:t>
                      </a:r>
                      <a:endParaRPr/>
                    </a:p>
                  </a:txBody>
                  <a:tcPr marT="45725" marB="45725" marR="91450" marL="91450" anchor="ctr">
                    <a:solidFill>
                      <a:srgbClr val="576C77"/>
                    </a:solidFill>
                  </a:tcPr>
                </a:tc>
              </a:tr>
              <a:tr h="800950">
                <a:tc>
                  <a:txBody>
                    <a:bodyPr/>
                    <a:lstStyle/>
                    <a:p>
                      <a:pPr indent="0" lvl="0" marL="0" marR="0" rtl="0" algn="l">
                        <a:lnSpc>
                          <a:spcPct val="100000"/>
                        </a:lnSpc>
                        <a:spcBef>
                          <a:spcPts val="0"/>
                        </a:spcBef>
                        <a:spcAft>
                          <a:spcPts val="0"/>
                        </a:spcAft>
                        <a:buNone/>
                      </a:pPr>
                      <a:r>
                        <a:rPr lang="en-US" sz="1100" u="none" cap="none" strike="noStrike"/>
                        <a:t>1</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Virtual Synchronous Machines: A New Control Strategy for Grid Stability</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2012</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Simulation-based analysis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Introduced VSG concept, demonstrating improved frequency stability and damping assistance.</a:t>
                      </a:r>
                      <a:endParaRPr/>
                    </a:p>
                  </a:txBody>
                  <a:tcPr marT="45725" marB="45725" marR="91450" marL="91450" anchor="ctr">
                    <a:solidFill>
                      <a:srgbClr val="576C77"/>
                    </a:solidFill>
                  </a:tcPr>
                </a:tc>
              </a:tr>
              <a:tr h="800950">
                <a:tc>
                  <a:txBody>
                    <a:bodyPr/>
                    <a:lstStyle/>
                    <a:p>
                      <a:pPr indent="0" lvl="0" marL="0" marR="0" rtl="0" algn="l">
                        <a:lnSpc>
                          <a:spcPct val="100000"/>
                        </a:lnSpc>
                        <a:spcBef>
                          <a:spcPts val="0"/>
                        </a:spcBef>
                        <a:spcAft>
                          <a:spcPts val="0"/>
                        </a:spcAft>
                        <a:buNone/>
                      </a:pPr>
                      <a:r>
                        <a:rPr lang="en-US" sz="1100" u="none" cap="none" strike="noStrike"/>
                        <a:t>2</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Advanced Droop Control for Virtual Synchronous Generators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2014</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Experimental validation with microgrid tests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Developed an enhanced droop control technique improving dynamic response and power-sharing.</a:t>
                      </a:r>
                      <a:endParaRPr/>
                    </a:p>
                  </a:txBody>
                  <a:tcPr marT="45725" marB="45725" marR="91450" marL="91450" anchor="ctr">
                    <a:solidFill>
                      <a:srgbClr val="576C77"/>
                    </a:solidFill>
                  </a:tcPr>
                </a:tc>
              </a:tr>
              <a:tr h="800950">
                <a:tc>
                  <a:txBody>
                    <a:bodyPr/>
                    <a:lstStyle/>
                    <a:p>
                      <a:pPr indent="0" lvl="0" marL="0" marR="0" rtl="0" algn="l">
                        <a:lnSpc>
                          <a:spcPct val="100000"/>
                        </a:lnSpc>
                        <a:spcBef>
                          <a:spcPts val="0"/>
                        </a:spcBef>
                        <a:spcAft>
                          <a:spcPts val="0"/>
                        </a:spcAft>
                        <a:buNone/>
                      </a:pPr>
                      <a:r>
                        <a:rPr lang="en-US" sz="1100" u="none" cap="none" strike="noStrike"/>
                        <a:t>3</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Virtual Inertia Control in Renewable Energy Systems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2015</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Comparative study</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Analyzed different virtual inertia control strategies to enhance frequency stability in high-renewable systems.</a:t>
                      </a:r>
                      <a:endParaRPr/>
                    </a:p>
                  </a:txBody>
                  <a:tcPr marT="45725" marB="45725" marR="91450" marL="91450" anchor="ctr">
                    <a:solidFill>
                      <a:srgbClr val="576C77"/>
                    </a:solidFill>
                  </a:tcPr>
                </a:tc>
              </a:tr>
              <a:tr h="800950">
                <a:tc>
                  <a:txBody>
                    <a:bodyPr/>
                    <a:lstStyle/>
                    <a:p>
                      <a:pPr indent="0" lvl="0" marL="0" marR="0" rtl="0" algn="l">
                        <a:lnSpc>
                          <a:spcPct val="100000"/>
                        </a:lnSpc>
                        <a:spcBef>
                          <a:spcPts val="0"/>
                        </a:spcBef>
                        <a:spcAft>
                          <a:spcPts val="0"/>
                        </a:spcAft>
                        <a:buNone/>
                      </a:pPr>
                      <a:r>
                        <a:rPr lang="en-US" sz="1100" u="none" cap="none" strike="noStrike"/>
                        <a:t>4</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Grid-Forming Inverters Based on Virtual Synchronous Machines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2016</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Hardware-in-the-loop (HIL) simulation</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100" u="none" cap="none" strike="noStrike"/>
                        <a:t>Evaluated VSG-based inverters in standalone and grid-connected modes, improving transient performance.</a:t>
                      </a:r>
                      <a:endParaRPr/>
                    </a:p>
                  </a:txBody>
                  <a:tcPr marT="45725" marB="45725" marR="91450" marL="91450" anchor="ctr">
                    <a:solidFill>
                      <a:srgbClr val="576C77"/>
                    </a:solidFill>
                  </a:tcPr>
                </a:tc>
              </a:tr>
            </a:tbl>
          </a:graphicData>
        </a:graphic>
      </p:graphicFrame>
      <p:sp>
        <p:nvSpPr>
          <p:cNvPr id="55" name="Google Shape;55;p11"/>
          <p:cNvSpPr txBox="1"/>
          <p:nvPr/>
        </p:nvSpPr>
        <p:spPr>
          <a:xfrm>
            <a:off x="8766759" y="4900036"/>
            <a:ext cx="4059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graphicFrame>
        <p:nvGraphicFramePr>
          <p:cNvPr id="60" name="Google Shape;60;p12"/>
          <p:cNvGraphicFramePr/>
          <p:nvPr/>
        </p:nvGraphicFramePr>
        <p:xfrm>
          <a:off x="272715" y="114300"/>
          <a:ext cx="3000000" cy="3000000"/>
        </p:xfrm>
        <a:graphic>
          <a:graphicData uri="http://schemas.openxmlformats.org/drawingml/2006/table">
            <a:tbl>
              <a:tblPr bandRow="1" firstRow="1">
                <a:noFill/>
                <a:tableStyleId>{5FA72933-4656-48B6-B8B6-84C7407E0DE3}</a:tableStyleId>
              </a:tblPr>
              <a:tblGrid>
                <a:gridCol w="511050"/>
                <a:gridCol w="1927350"/>
                <a:gridCol w="1219200"/>
                <a:gridCol w="1219200"/>
                <a:gridCol w="3602600"/>
              </a:tblGrid>
              <a:tr h="370850">
                <a:tc>
                  <a:txBody>
                    <a:bodyPr/>
                    <a:lstStyle/>
                    <a:p>
                      <a:pPr indent="0" lvl="0" marL="0" marR="0" rtl="0" algn="l">
                        <a:lnSpc>
                          <a:spcPct val="100000"/>
                        </a:lnSpc>
                        <a:spcBef>
                          <a:spcPts val="0"/>
                        </a:spcBef>
                        <a:spcAft>
                          <a:spcPts val="0"/>
                        </a:spcAft>
                        <a:buNone/>
                      </a:pPr>
                      <a:r>
                        <a:rPr lang="en-US" sz="1400" u="none" cap="none" strike="noStrike"/>
                        <a:t>5</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Adaptive Control for Virtual Synchronous Generators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2017</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Adaptive control algorithms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Proposed real-time adaptive VSG control strategies to optimize inertia and damping coefficients dynamically.</a:t>
                      </a:r>
                      <a:endParaRPr/>
                    </a:p>
                  </a:txBody>
                  <a:tcPr marT="45725" marB="45725" marR="91450" marL="91450" anchor="ctr">
                    <a:solidFill>
                      <a:srgbClr val="576C77"/>
                    </a:solidFill>
                  </a:tcPr>
                </a:tc>
              </a:tr>
              <a:tr h="370850">
                <a:tc>
                  <a:txBody>
                    <a:bodyPr/>
                    <a:lstStyle/>
                    <a:p>
                      <a:pPr indent="0" lvl="0" marL="0" marR="0" rtl="0" algn="l">
                        <a:lnSpc>
                          <a:spcPct val="100000"/>
                        </a:lnSpc>
                        <a:spcBef>
                          <a:spcPts val="0"/>
                        </a:spcBef>
                        <a:spcAft>
                          <a:spcPts val="0"/>
                        </a:spcAft>
                        <a:buNone/>
                      </a:pPr>
                      <a:r>
                        <a:rPr lang="en-US" sz="1400" u="none" cap="none" strike="noStrike"/>
                        <a:t>6</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Large-Scale Integration of VSGs: Challenges and Opportunities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2018</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Case study on power networks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Investigated scalability concerns and proposed solutions for integrating VSGs into large power systems.</a:t>
                      </a:r>
                      <a:endParaRPr/>
                    </a:p>
                  </a:txBody>
                  <a:tcPr marT="45725" marB="45725" marR="91450" marL="91450" anchor="ctr">
                    <a:solidFill>
                      <a:srgbClr val="576C77"/>
                    </a:solidFill>
                  </a:tcPr>
                </a:tc>
              </a:tr>
              <a:tr h="370850">
                <a:tc>
                  <a:txBody>
                    <a:bodyPr/>
                    <a:lstStyle/>
                    <a:p>
                      <a:pPr indent="0" lvl="0" marL="0" marR="0" rtl="0" algn="l">
                        <a:lnSpc>
                          <a:spcPct val="100000"/>
                        </a:lnSpc>
                        <a:spcBef>
                          <a:spcPts val="0"/>
                        </a:spcBef>
                        <a:spcAft>
                          <a:spcPts val="0"/>
                        </a:spcAft>
                        <a:buNone/>
                      </a:pPr>
                      <a:r>
                        <a:rPr lang="en-US" sz="1400" u="none" cap="none" strike="noStrike"/>
                        <a:t>7</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Cybersecurity Risks in VSG-Based Power Grids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2019</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Risk assessment framework</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Identified potential cyber threats in VSG communication interfaces and suggested mitigation strategies.</a:t>
                      </a:r>
                      <a:endParaRPr/>
                    </a:p>
                  </a:txBody>
                  <a:tcPr marT="45725" marB="45725" marR="91450" marL="91450" anchor="ctr">
                    <a:solidFill>
                      <a:srgbClr val="576C77"/>
                    </a:solidFill>
                  </a:tcPr>
                </a:tc>
              </a:tr>
              <a:tr h="370850">
                <a:tc>
                  <a:txBody>
                    <a:bodyPr/>
                    <a:lstStyle/>
                    <a:p>
                      <a:pPr indent="0" lvl="0" marL="0" marR="0" rtl="0" algn="l">
                        <a:lnSpc>
                          <a:spcPct val="100000"/>
                        </a:lnSpc>
                        <a:spcBef>
                          <a:spcPts val="0"/>
                        </a:spcBef>
                        <a:spcAft>
                          <a:spcPts val="0"/>
                        </a:spcAft>
                        <a:buNone/>
                      </a:pPr>
                      <a:r>
                        <a:rPr lang="en-US" sz="1400" u="none" cap="none" strike="noStrike"/>
                        <a:t>8</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Field Test Validation of VSGs in Microgrids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2020</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Field experiments in real-world microgrid</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Demonstrated practical benefits of VSG technology in real-world microgrid applications.</a:t>
                      </a:r>
                      <a:endParaRPr/>
                    </a:p>
                  </a:txBody>
                  <a:tcPr marT="45725" marB="45725" marR="91450" marL="91450" anchor="ctr">
                    <a:solidFill>
                      <a:srgbClr val="576C77"/>
                    </a:solidFill>
                  </a:tcPr>
                </a:tc>
              </a:tr>
              <a:tr h="370850">
                <a:tc>
                  <a:txBody>
                    <a:bodyPr/>
                    <a:lstStyle/>
                    <a:p>
                      <a:pPr indent="0" lvl="0" marL="0" marR="0" rtl="0" algn="l">
                        <a:lnSpc>
                          <a:spcPct val="100000"/>
                        </a:lnSpc>
                        <a:spcBef>
                          <a:spcPts val="0"/>
                        </a:spcBef>
                        <a:spcAft>
                          <a:spcPts val="0"/>
                        </a:spcAft>
                        <a:buNone/>
                      </a:pPr>
                      <a:r>
                        <a:rPr lang="en-US" sz="1400" u="none" cap="none" strike="noStrike"/>
                        <a:t>9</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Optimization of Virtual Inertia in Renewable Energy Systems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2021</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Machine learning-based optimization</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Employed AI techniques to determine optimal virtual inertia values for grid stability.</a:t>
                      </a:r>
                      <a:endParaRPr/>
                    </a:p>
                  </a:txBody>
                  <a:tcPr marT="45725" marB="45725" marR="91450" marL="91450" anchor="ctr">
                    <a:solidFill>
                      <a:srgbClr val="576C77"/>
                    </a:solidFill>
                  </a:tcPr>
                </a:tc>
              </a:tr>
              <a:tr h="370850">
                <a:tc>
                  <a:txBody>
                    <a:bodyPr/>
                    <a:lstStyle/>
                    <a:p>
                      <a:pPr indent="0" lvl="0" marL="0" marR="0" rtl="0" algn="l">
                        <a:lnSpc>
                          <a:spcPct val="100000"/>
                        </a:lnSpc>
                        <a:spcBef>
                          <a:spcPts val="0"/>
                        </a:spcBef>
                        <a:spcAft>
                          <a:spcPts val="0"/>
                        </a:spcAft>
                        <a:buNone/>
                      </a:pPr>
                      <a:r>
                        <a:rPr lang="en-US" sz="1400" u="none" cap="none" strike="noStrike"/>
                        <a:t>10</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Future Directions in VSG Research and Development</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2023</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Review and roadmap analysis</a:t>
                      </a:r>
                      <a:endParaRPr/>
                    </a:p>
                  </a:txBody>
                  <a:tcPr marT="45725" marB="45725" marR="91450" marL="91450" anchor="ctr">
                    <a:solidFill>
                      <a:srgbClr val="576C77"/>
                    </a:solidFill>
                  </a:tcPr>
                </a:tc>
                <a:tc>
                  <a:txBody>
                    <a:bodyPr/>
                    <a:lstStyle/>
                    <a:p>
                      <a:pPr indent="0" lvl="0" marL="0" marR="0" rtl="0" algn="l">
                        <a:lnSpc>
                          <a:spcPct val="100000"/>
                        </a:lnSpc>
                        <a:spcBef>
                          <a:spcPts val="0"/>
                        </a:spcBef>
                        <a:spcAft>
                          <a:spcPts val="0"/>
                        </a:spcAft>
                        <a:buNone/>
                      </a:pPr>
                      <a:r>
                        <a:rPr lang="en-US" sz="1400" u="none" cap="none" strike="noStrike"/>
                        <a:t>Provided an overview of challenges and research gaps in VSG technology, highlighting future research directions.</a:t>
                      </a:r>
                      <a:endParaRPr/>
                    </a:p>
                  </a:txBody>
                  <a:tcPr marT="45725" marB="45725" marR="91450" marL="91450" anchor="ctr">
                    <a:solidFill>
                      <a:srgbClr val="576C77"/>
                    </a:solidFill>
                  </a:tcPr>
                </a:tc>
              </a:tr>
            </a:tbl>
          </a:graphicData>
        </a:graphic>
      </p:graphicFrame>
      <p:sp>
        <p:nvSpPr>
          <p:cNvPr id="61" name="Google Shape;61;p12"/>
          <p:cNvSpPr txBox="1"/>
          <p:nvPr/>
        </p:nvSpPr>
        <p:spPr>
          <a:xfrm>
            <a:off x="8820065" y="4891835"/>
            <a:ext cx="3239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5</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title"/>
          </p:nvPr>
        </p:nvSpPr>
        <p:spPr>
          <a:xfrm>
            <a:off x="938500" y="445025"/>
            <a:ext cx="5482802" cy="67029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KEYWORDS </a:t>
            </a:r>
            <a:endParaRPr/>
          </a:p>
        </p:txBody>
      </p:sp>
      <p:sp>
        <p:nvSpPr>
          <p:cNvPr id="67" name="Google Shape;67;p13"/>
          <p:cNvSpPr txBox="1"/>
          <p:nvPr>
            <p:ph idx="1" type="body"/>
          </p:nvPr>
        </p:nvSpPr>
        <p:spPr>
          <a:xfrm>
            <a:off x="938213" y="1401635"/>
            <a:ext cx="4043094" cy="2554545"/>
          </a:xfrm>
          <a:prstGeom prst="rect">
            <a:avLst/>
          </a:prstGeom>
          <a:noFill/>
          <a:ln>
            <a:noFill/>
          </a:ln>
        </p:spPr>
        <p:txBody>
          <a:bodyPr anchorCtr="0" anchor="ctr" bIns="45700" lIns="91425" spcFirstLastPara="1" rIns="91425" wrap="square" tIns="45700">
            <a:spAutoFit/>
          </a:bodyPr>
          <a:lstStyle/>
          <a:p>
            <a:pPr indent="-101600" lvl="0" marL="0" marR="0" rtl="0" algn="l">
              <a:lnSpc>
                <a:spcPct val="100000"/>
              </a:lnSpc>
              <a:spcBef>
                <a:spcPts val="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Virtual Synchronous Generators (VSG)</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Frequency Stability</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Grid-Forming Inverters</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Virtual Inertia Control</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Droop Control Techniques</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Renewable Energy Systems</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Microgrid Stability</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Hardware-in-the-Loop Simulation</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Cybersecurity in Power Grids</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Adaptive Control Algorithms</a:t>
            </a:r>
            <a:r>
              <a:rPr b="0" i="0" lang="en-US" sz="1600" u="none" cap="none" strike="noStrike">
                <a:solidFill>
                  <a:schemeClr val="lt1"/>
                </a:solidFill>
                <a:latin typeface="Arial"/>
                <a:ea typeface="Arial"/>
                <a:cs typeface="Arial"/>
                <a:sym typeface="Arial"/>
              </a:rPr>
              <a:t> </a:t>
            </a:r>
            <a:endParaRPr/>
          </a:p>
        </p:txBody>
      </p:sp>
      <p:sp>
        <p:nvSpPr>
          <p:cNvPr id="68" name="Google Shape;68;p13"/>
          <p:cNvSpPr txBox="1"/>
          <p:nvPr/>
        </p:nvSpPr>
        <p:spPr>
          <a:xfrm>
            <a:off x="8770859" y="4920538"/>
            <a:ext cx="37314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6</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RESEARCH GAPS</a:t>
            </a:r>
            <a:endParaRPr/>
          </a:p>
        </p:txBody>
      </p:sp>
      <p:sp>
        <p:nvSpPr>
          <p:cNvPr id="74" name="Google Shape;74;p14"/>
          <p:cNvSpPr txBox="1"/>
          <p:nvPr>
            <p:ph idx="1" type="body"/>
          </p:nvPr>
        </p:nvSpPr>
        <p:spPr>
          <a:xfrm>
            <a:off x="598142" y="1386425"/>
            <a:ext cx="5665154" cy="2938068"/>
          </a:xfrm>
          <a:prstGeom prst="rect">
            <a:avLst/>
          </a:prstGeom>
          <a:noFill/>
          <a:ln>
            <a:noFill/>
          </a:ln>
        </p:spPr>
        <p:txBody>
          <a:bodyPr anchorCtr="0" anchor="t" bIns="91425" lIns="91425" spcFirstLastPara="1" rIns="91425" wrap="square" tIns="91425">
            <a:noAutofit/>
          </a:bodyPr>
          <a:lstStyle/>
          <a:p>
            <a:pPr indent="0" lvl="0" marL="139700" rtl="0" algn="just">
              <a:lnSpc>
                <a:spcPct val="100000"/>
              </a:lnSpc>
              <a:spcBef>
                <a:spcPts val="0"/>
              </a:spcBef>
              <a:spcAft>
                <a:spcPts val="0"/>
              </a:spcAft>
              <a:buSzPts val="1400"/>
              <a:buNone/>
            </a:pPr>
            <a:r>
              <a:rPr lang="en-US"/>
              <a:t>Despite Virtual Synchronous Generators (VSGs) enhancing grid stability, there remain some key challenges. Optimal virtual inertia and damping parameter tuning is an open issue that affects transient response​. Scalability remains a challenge, with most of the work having been performed on small-scale test grids​. There are steady-state errors with existing droop control methods, which require adaptive methods​. Closing these gaps is necessary for large-scale VSG deployment in future grids.</a:t>
            </a:r>
            <a:endParaRPr/>
          </a:p>
        </p:txBody>
      </p:sp>
      <p:sp>
        <p:nvSpPr>
          <p:cNvPr id="75" name="Google Shape;75;p14"/>
          <p:cNvSpPr txBox="1"/>
          <p:nvPr/>
        </p:nvSpPr>
        <p:spPr>
          <a:xfrm>
            <a:off x="8762658" y="4916438"/>
            <a:ext cx="3813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7</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PROBLEM STATEMENT </a:t>
            </a:r>
            <a:endParaRPr/>
          </a:p>
        </p:txBody>
      </p:sp>
      <p:sp>
        <p:nvSpPr>
          <p:cNvPr id="81" name="Google Shape;81;p15"/>
          <p:cNvSpPr txBox="1"/>
          <p:nvPr>
            <p:ph idx="1" type="body"/>
          </p:nvPr>
        </p:nvSpPr>
        <p:spPr>
          <a:xfrm>
            <a:off x="779949" y="1466769"/>
            <a:ext cx="6195617" cy="28701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US"/>
              <a:t>Microgrids face significant challenges, including frequency disturbances and voltage variations, due to the fluctuating nature of renewable energy sources and the lack of inherent inertia. These instabilities compromise power quality, system reliability. Traditional control methods are insufficient to address these issues effectively.</a:t>
            </a:r>
            <a:endParaRPr/>
          </a:p>
        </p:txBody>
      </p:sp>
      <p:sp>
        <p:nvSpPr>
          <p:cNvPr id="82" name="Google Shape;82;p15"/>
          <p:cNvSpPr txBox="1"/>
          <p:nvPr/>
        </p:nvSpPr>
        <p:spPr>
          <a:xfrm>
            <a:off x="8779060" y="4875433"/>
            <a:ext cx="4141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8</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1"/>
              </a:buClr>
              <a:buSzPts val="2400"/>
              <a:buNone/>
            </a:pPr>
            <a:r>
              <a:rPr lang="en-US"/>
              <a:t>PROPOSED SOLUTION</a:t>
            </a:r>
            <a:endParaRPr/>
          </a:p>
        </p:txBody>
      </p:sp>
      <p:sp>
        <p:nvSpPr>
          <p:cNvPr id="88" name="Google Shape;88;p16"/>
          <p:cNvSpPr txBox="1"/>
          <p:nvPr>
            <p:ph idx="1" type="body"/>
          </p:nvPr>
        </p:nvSpPr>
        <p:spPr>
          <a:xfrm>
            <a:off x="779950" y="1426279"/>
            <a:ext cx="6236312" cy="2899536"/>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US"/>
              <a:t>To address the stability and reliability challenges of microgrids utilizing renewable energy, the </a:t>
            </a:r>
            <a:r>
              <a:rPr lang="en-US">
                <a:solidFill>
                  <a:schemeClr val="dk2"/>
                </a:solidFill>
              </a:rPr>
              <a:t>Virtual Synchronous Generator (VSG</a:t>
            </a:r>
            <a:r>
              <a:rPr lang="en-US"/>
              <a:t>) concept can be implemented. This approach mimics the behavior of traditional synchronous generators, providing essential stabilizing features such as </a:t>
            </a:r>
            <a:r>
              <a:rPr lang="en-US">
                <a:solidFill>
                  <a:schemeClr val="dk2"/>
                </a:solidFill>
              </a:rPr>
              <a:t>inertia, damping, and droop control.</a:t>
            </a:r>
            <a:endParaRPr>
              <a:solidFill>
                <a:schemeClr val="dk2"/>
              </a:solidFill>
            </a:endParaRPr>
          </a:p>
        </p:txBody>
      </p:sp>
      <p:sp>
        <p:nvSpPr>
          <p:cNvPr id="89" name="Google Shape;89;p16"/>
          <p:cNvSpPr txBox="1"/>
          <p:nvPr/>
        </p:nvSpPr>
        <p:spPr>
          <a:xfrm>
            <a:off x="8766759" y="4908237"/>
            <a:ext cx="37724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9</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